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7" r:id="rId4"/>
  </p:sldMasterIdLst>
  <p:notesMasterIdLst>
    <p:notesMasterId r:id="rId6"/>
  </p:notesMasterIdLst>
  <p:handoutMasterIdLst>
    <p:handoutMasterId r:id="rId99"/>
  </p:handoutMasterIdLst>
  <p:sldIdLst>
    <p:sldId id="687" r:id="rId5"/>
    <p:sldId id="731" r:id="rId7"/>
    <p:sldId id="775" r:id="rId8"/>
    <p:sldId id="776" r:id="rId9"/>
    <p:sldId id="777" r:id="rId10"/>
    <p:sldId id="778" r:id="rId11"/>
    <p:sldId id="732" r:id="rId12"/>
    <p:sldId id="733" r:id="rId13"/>
    <p:sldId id="734" r:id="rId14"/>
    <p:sldId id="735" r:id="rId15"/>
    <p:sldId id="736" r:id="rId16"/>
    <p:sldId id="737" r:id="rId17"/>
    <p:sldId id="780" r:id="rId18"/>
    <p:sldId id="781" r:id="rId19"/>
    <p:sldId id="784" r:id="rId20"/>
    <p:sldId id="738" r:id="rId21"/>
    <p:sldId id="739" r:id="rId22"/>
    <p:sldId id="740" r:id="rId23"/>
    <p:sldId id="741" r:id="rId24"/>
    <p:sldId id="742" r:id="rId25"/>
    <p:sldId id="743" r:id="rId26"/>
    <p:sldId id="744" r:id="rId27"/>
    <p:sldId id="745" r:id="rId28"/>
    <p:sldId id="746" r:id="rId29"/>
    <p:sldId id="749" r:id="rId30"/>
    <p:sldId id="747" r:id="rId31"/>
    <p:sldId id="748" r:id="rId32"/>
    <p:sldId id="751" r:id="rId33"/>
    <p:sldId id="752" r:id="rId34"/>
    <p:sldId id="753" r:id="rId35"/>
    <p:sldId id="754" r:id="rId36"/>
    <p:sldId id="755" r:id="rId37"/>
    <p:sldId id="757" r:id="rId38"/>
    <p:sldId id="758" r:id="rId39"/>
    <p:sldId id="782" r:id="rId40"/>
    <p:sldId id="760" r:id="rId41"/>
    <p:sldId id="783" r:id="rId42"/>
    <p:sldId id="762" r:id="rId43"/>
    <p:sldId id="763" r:id="rId44"/>
    <p:sldId id="764" r:id="rId45"/>
    <p:sldId id="766" r:id="rId46"/>
    <p:sldId id="767" r:id="rId47"/>
    <p:sldId id="768" r:id="rId48"/>
    <p:sldId id="769" r:id="rId49"/>
    <p:sldId id="770" r:id="rId50"/>
    <p:sldId id="771" r:id="rId51"/>
    <p:sldId id="772" r:id="rId52"/>
    <p:sldId id="773" r:id="rId53"/>
    <p:sldId id="779" r:id="rId54"/>
    <p:sldId id="785" r:id="rId55"/>
    <p:sldId id="824" r:id="rId56"/>
    <p:sldId id="695" r:id="rId57"/>
    <p:sldId id="825" r:id="rId58"/>
    <p:sldId id="826" r:id="rId59"/>
    <p:sldId id="827" r:id="rId60"/>
    <p:sldId id="828" r:id="rId61"/>
    <p:sldId id="829" r:id="rId62"/>
    <p:sldId id="830" r:id="rId63"/>
    <p:sldId id="831" r:id="rId64"/>
    <p:sldId id="832" r:id="rId65"/>
    <p:sldId id="833" r:id="rId66"/>
    <p:sldId id="834" r:id="rId67"/>
    <p:sldId id="835" r:id="rId68"/>
    <p:sldId id="836" r:id="rId69"/>
    <p:sldId id="837" r:id="rId70"/>
    <p:sldId id="838" r:id="rId71"/>
    <p:sldId id="839" r:id="rId72"/>
    <p:sldId id="840" r:id="rId73"/>
    <p:sldId id="841" r:id="rId74"/>
    <p:sldId id="842" r:id="rId75"/>
    <p:sldId id="843" r:id="rId76"/>
    <p:sldId id="844" r:id="rId77"/>
    <p:sldId id="845" r:id="rId78"/>
    <p:sldId id="846" r:id="rId79"/>
    <p:sldId id="847" r:id="rId80"/>
    <p:sldId id="848" r:id="rId81"/>
    <p:sldId id="849" r:id="rId82"/>
    <p:sldId id="850" r:id="rId83"/>
    <p:sldId id="851" r:id="rId84"/>
    <p:sldId id="852" r:id="rId85"/>
    <p:sldId id="853" r:id="rId86"/>
    <p:sldId id="854" r:id="rId87"/>
    <p:sldId id="855" r:id="rId88"/>
    <p:sldId id="856" r:id="rId89"/>
    <p:sldId id="857" r:id="rId90"/>
    <p:sldId id="858" r:id="rId91"/>
    <p:sldId id="859" r:id="rId92"/>
    <p:sldId id="860" r:id="rId93"/>
    <p:sldId id="861" r:id="rId94"/>
    <p:sldId id="862" r:id="rId95"/>
    <p:sldId id="863" r:id="rId96"/>
    <p:sldId id="864" r:id="rId97"/>
    <p:sldId id="865" r:id="rId98"/>
  </p:sldIdLst>
  <p:sldSz cx="9144000" cy="6858000" type="screen4x3"/>
  <p:notesSz cx="6858000" cy="9144000"/>
  <p:custDataLst>
    <p:tags r:id="rId104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3060"/>
    <a:srgbClr val="9B9BDD"/>
    <a:srgbClr val="3399FF"/>
    <a:srgbClr val="66FFFF"/>
    <a:srgbClr val="9900CC"/>
    <a:srgbClr val="FFFFFF"/>
    <a:srgbClr val="FFCC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466"/>
    <p:restoredTop sz="85993"/>
  </p:normalViewPr>
  <p:slideViewPr>
    <p:cSldViewPr showGuides="1">
      <p:cViewPr varScale="1">
        <p:scale>
          <a:sx n="84" d="100"/>
          <a:sy n="84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4" Type="http://schemas.openxmlformats.org/officeDocument/2006/relationships/tags" Target="tags/tag63.xml"/><Relationship Id="rId103" Type="http://schemas.openxmlformats.org/officeDocument/2006/relationships/commentAuthors" Target="commentAuthors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C379F6-D764-489A-9800-3E81B365CCD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39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4A4D672-2F18-4593-AA74-018DD2F231C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D%97%E7%AC%A6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81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r>
              <a:rPr lang="en-US" altLang="zh-CN" dirty="0"/>
              <a:t>32-5+1</a:t>
            </a:r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065639-D274-4AF7-A214-9ED45713025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kumimoji="0" lang="en-US" altLang="zh-CN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KG-Knowledge Graphs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Synergy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协作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r>
              <a:rPr lang="en-US" altLang="zh-CN" b="1" dirty="0"/>
              <a:t>1[3-9]\d{9}</a:t>
            </a: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r>
              <a:rPr lang="zh-CN" altLang="en-US" dirty="0"/>
              <a:t>定义了一些字母前加</a:t>
            </a:r>
            <a:r>
              <a:rPr lang="en-US" altLang="zh-CN" dirty="0"/>
              <a:t>“\”</a:t>
            </a:r>
            <a:r>
              <a:rPr lang="zh-CN" altLang="en-US" dirty="0"/>
              <a:t>来表示常见的那些不能显示的</a:t>
            </a:r>
            <a:r>
              <a:rPr lang="en-US" altLang="zh-CN" dirty="0"/>
              <a:t>ASCII</a:t>
            </a:r>
            <a:r>
              <a:rPr lang="zh-CN" altLang="en-US" u="sng" dirty="0">
                <a:hlinkClick r:id="rId3"/>
              </a:rPr>
              <a:t>字符</a:t>
            </a:r>
            <a:r>
              <a:rPr lang="zh-CN" altLang="en-US" u="sng" dirty="0"/>
              <a:t>。</a:t>
            </a: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r>
              <a:rPr lang="en-US" altLang="zh-CN" dirty="0"/>
              <a:t>\w </a:t>
            </a:r>
            <a:r>
              <a:rPr lang="zh-CN" altLang="en-US" dirty="0"/>
              <a:t>任意字母或下划线</a:t>
            </a:r>
            <a:endParaRPr lang="en-US" altLang="zh-CN" dirty="0"/>
          </a:p>
          <a:p>
            <a:pPr lvl="0"/>
            <a:r>
              <a:rPr lang="en-US" altLang="zh-CN" dirty="0"/>
              <a:t>+</a:t>
            </a:r>
            <a:r>
              <a:rPr lang="zh-CN" altLang="en-US" dirty="0"/>
              <a:t>至少出现一次</a:t>
            </a:r>
            <a:endParaRPr lang="en-US" altLang="zh-CN" dirty="0"/>
          </a:p>
          <a:p>
            <a:pPr lvl="0" eaLnBrk="1" hangingPunct="1"/>
            <a:r>
              <a:rPr lang="en-US" altLang="zh-CN" b="1" dirty="0"/>
              <a:t>\s </a:t>
            </a:r>
            <a:r>
              <a:rPr lang="zh-CN" altLang="zh-CN" b="1" dirty="0"/>
              <a:t>包括空格、制表符、换页符等空白字符的其中任意一个</a:t>
            </a:r>
            <a:endParaRPr lang="en-US" altLang="zh-CN" b="1" dirty="0"/>
          </a:p>
          <a:p>
            <a:pPr lvl="0" eaLnBrk="1" hangingPunct="1"/>
            <a:endParaRPr lang="zh-CN" altLang="zh-CN" dirty="0"/>
          </a:p>
          <a:p>
            <a:pPr lvl="0"/>
            <a:endParaRPr lang="en-US" altLang="zh-CN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55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A306F-F4FA-4D4C-BF42-A85C88F0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二校门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21163"/>
            <a:ext cx="2163763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3" descr="礼堂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0113" y="6554788"/>
            <a:ext cx="1809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32813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554163"/>
            <a:ext cx="7772400" cy="151447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44900"/>
            <a:ext cx="6400800" cy="163353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304800"/>
            <a:ext cx="1889125" cy="5446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519738" cy="5446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484313"/>
            <a:ext cx="3703638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7588" y="1484313"/>
            <a:ext cx="3705225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71550" y="1484313"/>
            <a:ext cx="7561263" cy="4267200"/>
          </a:xfrm>
        </p:spPr>
        <p:txBody>
          <a:bodyPr vert="horz" wrap="square" lIns="90479" tIns="44446" rIns="90479" bIns="44446" numCol="1" anchor="t" anchorCtr="0" compatLnSpc="1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250" y="6400800"/>
            <a:ext cx="53975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A1D2A3-FC15-491A-B8AA-97A54CC63A9D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二校门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21163"/>
            <a:ext cx="2163763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3" descr="礼堂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00113" y="6554788"/>
            <a:ext cx="1809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32813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554163"/>
            <a:ext cx="7772400" cy="151447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44900"/>
            <a:ext cx="6400800" cy="1633538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03638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7588" y="1484313"/>
            <a:ext cx="3705225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0479" tIns="44446" rIns="90479" bIns="44446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304800"/>
            <a:ext cx="1889125" cy="5446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519738" cy="5446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484313"/>
            <a:ext cx="3703638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7588" y="1484313"/>
            <a:ext cx="3705225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484313"/>
            <a:ext cx="3703638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7588" y="1484313"/>
            <a:ext cx="3705225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71550" y="1484313"/>
            <a:ext cx="7561263" cy="4267200"/>
          </a:xfrm>
        </p:spPr>
        <p:txBody>
          <a:bodyPr vert="horz" wrap="square" lIns="90479" tIns="44446" rIns="90479" bIns="44446" numCol="1" anchor="t" anchorCtr="0" compatLnSpc="1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0479" tIns="44446" rIns="90479" bIns="44446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3.png"/><Relationship Id="rId15" Type="http://schemas.openxmlformats.org/officeDocument/2006/relationships/image" Target="../media/image2.jpeg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16" Type="http://schemas.openxmlformats.org/officeDocument/2006/relationships/image" Target="../media/image3.png"/><Relationship Id="rId15" Type="http://schemas.openxmlformats.org/officeDocument/2006/relationships/image" Target="../media/image2.jpeg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14" descr="二校门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0325" y="4868863"/>
            <a:ext cx="1620838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13" descr="礼堂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  <a:prstGeom prst="rect">
            <a:avLst/>
          </a:prstGeom>
          <a:noFill/>
          <a:ln w="12700">
            <a:noFill/>
          </a:ln>
        </p:spPr>
        <p:txBody>
          <a:bodyPr lIns="90479" tIns="44446" rIns="90479" bIns="44446" anchor="b" anchorCtr="0"/>
          <a:p>
            <a:pPr lvl="0"/>
            <a:r>
              <a:rPr lang="en-US" altLang="zh-CN" dirty="0"/>
              <a:t>Slide Title</a:t>
            </a:r>
            <a:endParaRPr lang="en-US" altLang="zh-CN" dirty="0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971550" y="1484313"/>
            <a:ext cx="7561263" cy="4267200"/>
          </a:xfrm>
          <a:prstGeom prst="rect">
            <a:avLst/>
          </a:prstGeom>
          <a:noFill/>
          <a:ln w="12700">
            <a:noFill/>
          </a:ln>
        </p:spPr>
        <p:txBody>
          <a:bodyPr lIns="90479" tIns="44446" rIns="90479" bIns="44446"/>
          <a:p>
            <a:pPr lvl="0"/>
            <a:r>
              <a:rPr lang="en-US" altLang="zh-CN" dirty="0"/>
              <a:t>Body Text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900113" y="6554788"/>
            <a:ext cx="1809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5"/>
          <p:cNvSpPr>
            <a:spLocks noChangeArrowheads="1"/>
          </p:cNvSpPr>
          <p:nvPr/>
        </p:nvSpPr>
        <p:spPr bwMode="auto">
          <a:xfrm>
            <a:off x="8685213" y="6496050"/>
            <a:ext cx="4587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7A6734-C9EF-45C7-B10D-BCCAFB88CCF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3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333375"/>
            <a:ext cx="971550" cy="90963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§"/>
        <a:defRPr sz="2400" b="1">
          <a:solidFill>
            <a:srgbClr val="0030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100000"/>
        <a:buChar char="-"/>
        <a:defRPr sz="2000" b="1">
          <a:solidFill>
            <a:srgbClr val="00306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003060"/>
          </a:solidFill>
          <a:latin typeface="+mn-lt"/>
          <a:ea typeface="+mn-ea"/>
        </a:defRPr>
      </a:lvl3pPr>
      <a:lvl4pPr marL="1541780" indent="-17018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60000"/>
        <a:buFont typeface="Monotype Sorts" pitchFamily="2" charset="2"/>
        <a:buChar char="¢"/>
        <a:defRPr b="1">
          <a:solidFill>
            <a:srgbClr val="003060"/>
          </a:solidFill>
          <a:latin typeface="+mn-lt"/>
          <a:ea typeface="+mn-ea"/>
        </a:defRPr>
      </a:lvl4pPr>
      <a:lvl5pPr marL="2000250" indent="-1714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5pPr>
      <a:lvl6pPr marL="24574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6pPr>
      <a:lvl7pPr marL="29146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7pPr>
      <a:lvl8pPr marL="33718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8pPr>
      <a:lvl9pPr marL="38290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AutoShape 4"/>
          <p:cNvSpPr/>
          <p:nvPr/>
        </p:nvSpPr>
        <p:spPr>
          <a:xfrm>
            <a:off x="609600" y="1087438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250" y="6400800"/>
            <a:ext cx="53975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CC0B1D-7A6C-4993-9ADA-AB3D3F6FD835}" type="slidenum"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u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14" descr="二校门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0325" y="4868863"/>
            <a:ext cx="1620838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13" descr="礼堂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990600" y="304800"/>
            <a:ext cx="7162800" cy="838200"/>
          </a:xfrm>
          <a:prstGeom prst="rect">
            <a:avLst/>
          </a:prstGeom>
          <a:noFill/>
          <a:ln w="12700">
            <a:noFill/>
          </a:ln>
        </p:spPr>
        <p:txBody>
          <a:bodyPr lIns="90479" tIns="44446" rIns="90479" bIns="44446" anchor="b" anchorCtr="0"/>
          <a:p>
            <a:pPr lvl="0"/>
            <a:r>
              <a:rPr lang="en-US" altLang="zh-CN" dirty="0"/>
              <a:t>Slide Title</a:t>
            </a:r>
            <a:endParaRPr lang="en-US" altLang="zh-CN" dirty="0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971550" y="1484313"/>
            <a:ext cx="7561263" cy="4267200"/>
          </a:xfrm>
          <a:prstGeom prst="rect">
            <a:avLst/>
          </a:prstGeom>
          <a:noFill/>
          <a:ln w="12700">
            <a:noFill/>
          </a:ln>
        </p:spPr>
        <p:txBody>
          <a:bodyPr lIns="90479" tIns="44446" rIns="90479" bIns="44446"/>
          <a:p>
            <a:pPr lvl="0"/>
            <a:r>
              <a:rPr lang="en-US" altLang="zh-CN" dirty="0"/>
              <a:t>Body Text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900113" y="6554788"/>
            <a:ext cx="1809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5"/>
          <p:cNvSpPr>
            <a:spLocks noChangeArrowheads="1"/>
          </p:cNvSpPr>
          <p:nvPr/>
        </p:nvSpPr>
        <p:spPr bwMode="auto">
          <a:xfrm>
            <a:off x="8685213" y="6496050"/>
            <a:ext cx="4587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9" tIns="44446" rIns="90479" bIns="44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7A6734-C9EF-45C7-B10D-BCCAFB88CCF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6"/>
          <p:cNvSpPr>
            <a:spLocks noChangeArrowheads="1"/>
          </p:cNvSpPr>
          <p:nvPr/>
        </p:nvSpPr>
        <p:spPr bwMode="auto">
          <a:xfrm>
            <a:off x="0" y="1292225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3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333375"/>
            <a:ext cx="971550" cy="90963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306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§"/>
        <a:defRPr sz="2400" b="1">
          <a:solidFill>
            <a:srgbClr val="0030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100000"/>
        <a:buChar char="-"/>
        <a:defRPr sz="2000" b="1">
          <a:solidFill>
            <a:srgbClr val="00306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003060"/>
          </a:solidFill>
          <a:latin typeface="+mn-lt"/>
          <a:ea typeface="+mn-ea"/>
        </a:defRPr>
      </a:lvl3pPr>
      <a:lvl4pPr marL="1541780" indent="-17018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60000"/>
        <a:buFont typeface="Monotype Sorts" pitchFamily="2" charset="2"/>
        <a:buChar char="¢"/>
        <a:defRPr b="1">
          <a:solidFill>
            <a:srgbClr val="003060"/>
          </a:solidFill>
          <a:latin typeface="+mn-lt"/>
          <a:ea typeface="+mn-ea"/>
        </a:defRPr>
      </a:lvl4pPr>
      <a:lvl5pPr marL="2000250" indent="-1714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5pPr>
      <a:lvl6pPr marL="24574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6pPr>
      <a:lvl7pPr marL="29146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7pPr>
      <a:lvl8pPr marL="33718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8pPr>
      <a:lvl9pPr marL="3829050" indent="-171450" algn="l" rtl="0" fontAlgn="base"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b="1">
          <a:solidFill>
            <a:srgbClr val="00306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5.xml"/><Relationship Id="rId15" Type="http://schemas.openxmlformats.org/officeDocument/2006/relationships/image" Target="../media/image4.png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9" Type="http://schemas.openxmlformats.org/officeDocument/2006/relationships/tags" Target="../tags/tag33.xml"/><Relationship Id="rId18" Type="http://schemas.openxmlformats.org/officeDocument/2006/relationships/image" Target="../media/image4.png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cs.tsinghua.edu.cn/" TargetMode="External"/><Relationship Id="rId1" Type="http://schemas.openxmlformats.org/officeDocument/2006/relationships/hyperlink" Target="http://thss.tsinghua.edu.cn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1.xml"/><Relationship Id="rId1" Type="http://schemas.openxmlformats.org/officeDocument/2006/relationships/tags" Target="../tags/tag4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jpe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9.jpeg"/><Relationship Id="rId11" Type="http://schemas.openxmlformats.org/officeDocument/2006/relationships/image" Target="../media/image28.jpeg"/><Relationship Id="rId10" Type="http://schemas.openxmlformats.org/officeDocument/2006/relationships/image" Target="../media/image27.jpeg"/><Relationship Id="rId1" Type="http://schemas.openxmlformats.org/officeDocument/2006/relationships/image" Target="../media/image1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image" Target="../media/image44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0.xml"/><Relationship Id="rId10" Type="http://schemas.openxmlformats.org/officeDocument/2006/relationships/image" Target="../media/image4.png"/><Relationship Id="rId1" Type="http://schemas.openxmlformats.org/officeDocument/2006/relationships/tags" Target="../tags/tag5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10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62.png"/><Relationship Id="rId1" Type="http://schemas.openxmlformats.org/officeDocument/2006/relationships/tags" Target="../tags/tag61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0479" tIns="44446" rIns="90479" bIns="44446" anchor="b" anchorCtr="0"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+mj-lt"/>
                <a:ea typeface="+mj-ea"/>
                <a:cs typeface="+mj-cs"/>
              </a:rPr>
              <a:t>第三讲</a:t>
            </a:r>
            <a:br>
              <a:rPr lang="en-US" altLang="zh-CN" dirty="0">
                <a:latin typeface="+mj-lt"/>
                <a:ea typeface="+mj-ea"/>
                <a:cs typeface="+mj-cs"/>
              </a:rPr>
            </a:br>
            <a:r>
              <a:rPr lang="zh-CN" altLang="en-US" dirty="0">
                <a:latin typeface="+mj-lt"/>
                <a:ea typeface="+mj-ea"/>
                <a:cs typeface="+mj-cs"/>
              </a:rPr>
              <a:t>正则表达式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0479" tIns="44446" rIns="90479" bIns="44446" anchor="t" anchorCtr="0"/>
          <a:p>
            <a:pPr eaLnBrk="1" hangingPunct="1">
              <a:buSzPct val="75000"/>
            </a:pPr>
            <a:r>
              <a:rPr lang="zh-CN" altLang="en-US" dirty="0">
                <a:latin typeface="+mn-lt"/>
                <a:ea typeface="+mn-ea"/>
                <a:cs typeface="+mn-cs"/>
              </a:rPr>
              <a:t>丁贵广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75000"/>
            </a:pP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75000"/>
            </a:pPr>
            <a:r>
              <a:rPr lang="zh-CN" altLang="en-US" dirty="0">
                <a:latin typeface="+mn-lt"/>
                <a:ea typeface="+mn-ea"/>
                <a:cs typeface="+mn-cs"/>
              </a:rPr>
              <a:t>清华大学软件学院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358775" y="1412875"/>
            <a:ext cx="8424863" cy="5256213"/>
          </a:xfrm>
        </p:spPr>
        <p:txBody>
          <a:bodyPr vert="horz" wrap="square" lIns="90479" tIns="44446" rIns="90479" bIns="44446" anchor="t" anchorCtr="0"/>
          <a:p>
            <a:pPr lvl="1" eaLnBrk="1" hangingPunct="1"/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  匹配单个字符</a:t>
            </a:r>
            <a:endParaRPr lang="en-US" altLang="zh-CN" dirty="0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zh-CN" dirty="0"/>
              <a:t>r.t 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匹配  </a:t>
            </a:r>
            <a:r>
              <a:rPr lang="en-US" altLang="zh-CN" dirty="0"/>
              <a:t>rat rut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不匹配</a:t>
            </a:r>
            <a:r>
              <a:rPr lang="en-US" altLang="zh-CN" dirty="0"/>
              <a:t>root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974EF8"/>
                </a:solidFill>
              </a:rPr>
              <a:t>* </a:t>
            </a:r>
            <a:r>
              <a:rPr lang="zh-CN" altLang="en-US" dirty="0">
                <a:solidFill>
                  <a:srgbClr val="974EF8"/>
                </a:solidFill>
              </a:rPr>
              <a:t>  匹配</a:t>
            </a:r>
            <a:r>
              <a:rPr lang="en-US" altLang="zh-CN" dirty="0">
                <a:solidFill>
                  <a:srgbClr val="974EF8"/>
                </a:solidFill>
              </a:rPr>
              <a:t>0</a:t>
            </a:r>
            <a:r>
              <a:rPr lang="zh-CN" altLang="en-US" dirty="0">
                <a:solidFill>
                  <a:srgbClr val="974EF8"/>
                </a:solidFill>
              </a:rPr>
              <a:t>或多个字符</a:t>
            </a:r>
            <a:endParaRPr lang="en-US" altLang="zh-CN" dirty="0">
              <a:solidFill>
                <a:srgbClr val="974EF8"/>
              </a:solidFill>
            </a:endParaRPr>
          </a:p>
          <a:p>
            <a:pPr lvl="2" eaLnBrk="1" hangingPunct="1"/>
            <a:r>
              <a:rPr lang="en-US" altLang="zh-CN" dirty="0"/>
              <a:t>r.*t 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匹配  </a:t>
            </a:r>
            <a:r>
              <a:rPr lang="en-US" altLang="zh-CN" dirty="0"/>
              <a:t>rt rot root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C00000"/>
                </a:solidFill>
              </a:rPr>
              <a:t>+  </a:t>
            </a:r>
            <a:r>
              <a:rPr lang="zh-CN" altLang="en-US" dirty="0">
                <a:solidFill>
                  <a:srgbClr val="C00000"/>
                </a:solidFill>
              </a:rPr>
              <a:t>匹配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或多个字符</a:t>
            </a:r>
            <a:endParaRPr lang="en-US" altLang="zh-CN" dirty="0">
              <a:solidFill>
                <a:srgbClr val="C00000"/>
              </a:solidFill>
            </a:endParaRPr>
          </a:p>
          <a:p>
            <a:pPr lvl="2" eaLnBrk="1" hangingPunct="1"/>
            <a:r>
              <a:rPr lang="en-US" altLang="zh-CN" dirty="0"/>
              <a:t>9+  </a:t>
            </a:r>
            <a:r>
              <a:rPr lang="zh-CN" altLang="en-US" dirty="0"/>
              <a:t>匹配</a:t>
            </a:r>
            <a:r>
              <a:rPr lang="en-US" altLang="zh-CN" dirty="0"/>
              <a:t>9999</a:t>
            </a:r>
            <a:endParaRPr lang="en-US" altLang="zh-CN" dirty="0"/>
          </a:p>
          <a:p>
            <a:pPr lvl="1" eaLnBrk="1" hangingPunct="1"/>
            <a:r>
              <a:rPr lang="zh-CN" altLang="en-US" dirty="0">
                <a:solidFill>
                  <a:srgbClr val="974EF8"/>
                </a:solidFill>
              </a:rPr>
              <a:t>？</a:t>
            </a:r>
            <a:r>
              <a:rPr lang="en-US" altLang="zh-CN" dirty="0">
                <a:solidFill>
                  <a:srgbClr val="974EF8"/>
                </a:solidFill>
              </a:rPr>
              <a:t> </a:t>
            </a:r>
            <a:r>
              <a:rPr lang="zh-CN" altLang="en-US" dirty="0">
                <a:solidFill>
                  <a:srgbClr val="974EF8"/>
                </a:solidFill>
              </a:rPr>
              <a:t>匹配</a:t>
            </a:r>
            <a:r>
              <a:rPr lang="en-US" altLang="zh-CN" dirty="0">
                <a:solidFill>
                  <a:srgbClr val="974EF8"/>
                </a:solidFill>
              </a:rPr>
              <a:t>0</a:t>
            </a:r>
            <a:r>
              <a:rPr lang="zh-CN" altLang="en-US" dirty="0">
                <a:solidFill>
                  <a:srgbClr val="974EF8"/>
                </a:solidFill>
              </a:rPr>
              <a:t>个或</a:t>
            </a:r>
            <a:r>
              <a:rPr lang="en-US" altLang="zh-CN" dirty="0">
                <a:solidFill>
                  <a:srgbClr val="974EF8"/>
                </a:solidFill>
              </a:rPr>
              <a:t>1</a:t>
            </a:r>
            <a:r>
              <a:rPr lang="zh-CN" altLang="en-US" dirty="0">
                <a:solidFill>
                  <a:srgbClr val="974EF8"/>
                </a:solidFill>
              </a:rPr>
              <a:t>个字符</a:t>
            </a:r>
            <a:endParaRPr lang="en-US" altLang="zh-CN" dirty="0">
              <a:solidFill>
                <a:srgbClr val="974EF8"/>
              </a:solidFill>
            </a:endParaRPr>
          </a:p>
          <a:p>
            <a:pPr lvl="2" eaLnBrk="1" hangingPunct="1"/>
            <a:r>
              <a:rPr lang="en-US" altLang="zh-CN" dirty="0"/>
              <a:t>9</a:t>
            </a:r>
            <a:r>
              <a:rPr lang="zh-CN" altLang="en-US" dirty="0"/>
              <a:t>？</a:t>
            </a:r>
            <a:r>
              <a:rPr lang="en-US" altLang="zh-CN" dirty="0"/>
              <a:t>  </a:t>
            </a:r>
            <a:r>
              <a:rPr lang="zh-CN" altLang="en-US" dirty="0"/>
              <a:t>匹配</a:t>
            </a:r>
            <a:r>
              <a:rPr lang="en-US" altLang="zh-CN" dirty="0"/>
              <a:t>9</a:t>
            </a:r>
            <a:endParaRPr lang="en-US" altLang="zh-CN" dirty="0"/>
          </a:p>
          <a:p>
            <a:pPr lvl="2" eaLnBrk="1" hangingPunct="1"/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匹配任意字符（“</a:t>
            </a:r>
            <a:r>
              <a:rPr lang="en-US" altLang="zh-CN" dirty="0"/>
              <a:t>[]</a:t>
            </a:r>
            <a:r>
              <a:rPr lang="zh-CN" altLang="en-US" dirty="0"/>
              <a:t>”用法）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9750" y="1397000"/>
          <a:ext cx="7080250" cy="4198938"/>
        </p:xfrm>
        <a:graphic>
          <a:graphicData uri="http://schemas.openxmlformats.org/drawingml/2006/table">
            <a:tbl>
              <a:tblPr/>
              <a:tblGrid>
                <a:gridCol w="1944688"/>
                <a:gridCol w="5135562"/>
              </a:tblGrid>
              <a:tr h="638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表达式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作用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38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[ab5@]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匹配</a:t>
                      </a:r>
                      <a:r>
                        <a:rPr kumimoji="0" lang="pt-BR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"a" </a:t>
                      </a:r>
                      <a:r>
                        <a:rPr kumimoji="0" lang="pt-B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pt-BR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"b" </a:t>
                      </a:r>
                      <a:r>
                        <a:rPr kumimoji="0" lang="pt-B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pt-BR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"5" </a:t>
                      </a:r>
                      <a:r>
                        <a:rPr kumimoji="0" lang="pt-B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pt-BR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"@"</a:t>
                      </a:r>
                      <a:endParaRPr kumimoji="0" lang="pt-BR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8230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[^abc]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匹配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"a","b","c"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之外的任意一个字符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38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[f-k]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匹配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"f"~"k"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之间的任意一个字母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8230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[^A-F0-3]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匹配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"A"~"F","0"~"3"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之外的任意一个字符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38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7" marR="91437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39528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[ ] </a:t>
            </a:r>
            <a:r>
              <a:rPr lang="zh-CN" altLang="en-US" dirty="0"/>
              <a:t>匹配括号中的</a:t>
            </a:r>
            <a:r>
              <a:rPr lang="zh-CN" altLang="en-US" dirty="0">
                <a:solidFill>
                  <a:srgbClr val="974EF8"/>
                </a:solidFill>
              </a:rPr>
              <a:t>任何一个字符</a:t>
            </a:r>
            <a:endParaRPr lang="en-US" altLang="zh-CN" dirty="0">
              <a:solidFill>
                <a:srgbClr val="974EF8"/>
              </a:solidFill>
            </a:endParaRPr>
          </a:p>
          <a:p>
            <a:pPr lvl="1" eaLnBrk="1" hangingPunct="1"/>
            <a:r>
              <a:rPr lang="en-US" altLang="zh-CN" dirty="0"/>
              <a:t>r[aou]t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匹配 </a:t>
            </a:r>
            <a:r>
              <a:rPr lang="en-US" altLang="zh-CN" dirty="0"/>
              <a:t>rat</a:t>
            </a:r>
            <a:r>
              <a:rPr lang="zh-CN" altLang="en-US" dirty="0"/>
              <a:t>、</a:t>
            </a:r>
            <a:r>
              <a:rPr lang="en-US" altLang="zh-CN" dirty="0"/>
              <a:t>rot</a:t>
            </a:r>
            <a:r>
              <a:rPr lang="zh-CN" altLang="en-US" dirty="0"/>
              <a:t>、</a:t>
            </a:r>
            <a:r>
              <a:rPr lang="en-US" altLang="zh-CN" dirty="0"/>
              <a:t>rut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不匹配 </a:t>
            </a:r>
            <a:r>
              <a:rPr lang="en-US" altLang="zh-CN" dirty="0"/>
              <a:t>root</a:t>
            </a:r>
            <a:endParaRPr lang="en-US" altLang="zh-CN" dirty="0"/>
          </a:p>
          <a:p>
            <a:pPr eaLnBrk="1" hangingPunct="1"/>
            <a:r>
              <a:rPr lang="en-US" altLang="zh-CN" dirty="0"/>
              <a:t>[0-9] </a:t>
            </a:r>
            <a:r>
              <a:rPr lang="zh-CN" altLang="en-US" dirty="0"/>
              <a:t>匹配</a:t>
            </a:r>
            <a:r>
              <a:rPr lang="zh-CN" altLang="en-US" dirty="0">
                <a:solidFill>
                  <a:srgbClr val="974EF8"/>
                </a:solidFill>
              </a:rPr>
              <a:t>任何数字</a:t>
            </a:r>
            <a:endParaRPr lang="en-US" altLang="zh-CN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dirty="0"/>
              <a:t>[a-z] </a:t>
            </a:r>
            <a:r>
              <a:rPr lang="zh-CN" altLang="en-US" dirty="0"/>
              <a:t>匹配</a:t>
            </a:r>
            <a:r>
              <a:rPr lang="en-US" altLang="zh-CN" dirty="0"/>
              <a:t>a-z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974EF8"/>
                </a:solidFill>
              </a:rPr>
              <a:t>任何字符</a:t>
            </a:r>
            <a:endParaRPr lang="en-US" altLang="zh-CN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dirty="0"/>
              <a:t>[^a-z] </a:t>
            </a:r>
            <a:r>
              <a:rPr lang="zh-CN" altLang="en-US" dirty="0"/>
              <a:t>匹配除了</a:t>
            </a:r>
            <a:r>
              <a:rPr lang="en-US" altLang="zh-CN" dirty="0"/>
              <a:t>a-z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974EF8"/>
                </a:solidFill>
              </a:rPr>
              <a:t>字符</a:t>
            </a:r>
            <a:endParaRPr lang="en-US" altLang="zh-CN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dirty="0"/>
              <a:t>{i}</a:t>
            </a:r>
            <a:r>
              <a:rPr lang="zh-CN" altLang="en-US" dirty="0"/>
              <a:t>匹配指定数目的</a:t>
            </a:r>
            <a:r>
              <a:rPr lang="zh-CN" altLang="en-US" dirty="0">
                <a:solidFill>
                  <a:srgbClr val="974EF8"/>
                </a:solidFill>
              </a:rPr>
              <a:t>字符</a:t>
            </a:r>
            <a:endParaRPr lang="en-US" altLang="zh-CN" dirty="0">
              <a:solidFill>
                <a:srgbClr val="974EF8"/>
              </a:solidFill>
            </a:endParaRPr>
          </a:p>
          <a:p>
            <a:pPr lvl="1" eaLnBrk="1" hangingPunct="1"/>
            <a:r>
              <a:rPr lang="en-US" altLang="zh-CN" dirty="0"/>
              <a:t>A[0-9]{3} </a:t>
            </a:r>
            <a:r>
              <a:rPr lang="zh-CN" altLang="en-US" dirty="0"/>
              <a:t>匹配 </a:t>
            </a:r>
            <a:r>
              <a:rPr lang="en-US" altLang="zh-CN" dirty="0"/>
              <a:t>A123</a:t>
            </a:r>
            <a:r>
              <a:rPr lang="zh-CN" altLang="en-US" dirty="0"/>
              <a:t>、</a:t>
            </a:r>
            <a:r>
              <a:rPr lang="en-US" altLang="zh-CN" dirty="0"/>
              <a:t>A348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文本框 4"/>
          <p:cNvSpPr txBox="1"/>
          <p:nvPr>
            <p:custDataLst>
              <p:tags r:id="rId1"/>
            </p:custDataLst>
          </p:nvPr>
        </p:nvSpPr>
        <p:spPr>
          <a:xfrm>
            <a:off x="374650" y="1370013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en-US" altLang="zh-CN" sz="2800" b="1" dirty="0">
                <a:latin typeface="Verdana" panose="020B0604030504040204" pitchFamily="34" charset="0"/>
              </a:rPr>
              <a:t>11</a:t>
            </a:r>
            <a:r>
              <a:rPr lang="zh-CN" altLang="en-US" sz="2800" b="1" dirty="0">
                <a:latin typeface="Verdana" panose="020B0604030504040204" pitchFamily="34" charset="0"/>
              </a:rPr>
              <a:t>位的手机号码的正则表达式</a:t>
            </a:r>
            <a:r>
              <a:rPr lang="zh-CN" altLang="en-US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 </a:t>
            </a:r>
            <a:endParaRPr lang="en-US" altLang="zh-CN" sz="2800" b="1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endParaRPr lang="en-US" altLang="zh-CN" sz="2800" b="1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r>
              <a:rPr lang="en-US" altLang="zh-CN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[</a:t>
            </a:r>
            <a:r>
              <a:rPr lang="zh-CN" altLang="en-US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填空</a:t>
            </a:r>
            <a:r>
              <a:rPr lang="en-US" altLang="zh-CN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1]</a:t>
            </a:r>
            <a:r>
              <a:rPr lang="en-US" altLang="zh-CN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作答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849938"/>
            <a:ext cx="9144000" cy="365125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3.0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以上版本雨课堂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4" name="矩形 13" hidden="1"/>
          <p:cNvSpPr/>
          <p:nvPr>
            <p:custDataLst>
              <p:tags r:id="rId4"/>
            </p:custDataLst>
          </p:nvPr>
        </p:nvSpPr>
        <p:spPr>
          <a:xfrm>
            <a:off x="9525000" y="0"/>
            <a:ext cx="3840163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0" name="文本框 18" hidden="1"/>
          <p:cNvSpPr txBox="1"/>
          <p:nvPr>
            <p:custDataLst>
              <p:tags r:id="rId5"/>
            </p:custDataLst>
          </p:nvPr>
        </p:nvSpPr>
        <p:spPr>
          <a:xfrm>
            <a:off x="9613900" y="6326188"/>
            <a:ext cx="3662363" cy="461962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anchor="ctr" anchorCtr="0">
            <a:spAutoFit/>
          </a:bodyPr>
          <a:p>
            <a:r>
              <a:rPr lang="zh-CN" altLang="en-US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 dirty="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511" name="文本框 19" hidden="1"/>
          <p:cNvSpPr txBox="1"/>
          <p:nvPr>
            <p:custDataLst>
              <p:tags r:id="rId6"/>
            </p:custDataLst>
          </p:nvPr>
        </p:nvSpPr>
        <p:spPr>
          <a:xfrm>
            <a:off x="9779000" y="1270000"/>
            <a:ext cx="3332163" cy="1905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1512" name="组合 17" hidden="1"/>
          <p:cNvGrpSpPr/>
          <p:nvPr/>
        </p:nvGrpSpPr>
        <p:grpSpPr>
          <a:xfrm>
            <a:off x="9537700" y="0"/>
            <a:ext cx="3814763" cy="647700"/>
            <a:chOff x="9537700" y="0"/>
            <a:chExt cx="3815080" cy="647700"/>
          </a:xfrm>
        </p:grpSpPr>
        <p:sp>
          <p:nvSpPr>
            <p:cNvPr id="15" name="RemarkBack" hidden="1"/>
            <p:cNvSpPr/>
            <p:nvPr>
              <p:custDataLst>
                <p:tags r:id="rId7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RemarkBlock" hidden="1"/>
            <p:cNvSpPr/>
            <p:nvPr>
              <p:custDataLst>
                <p:tags r:id="rId8"/>
              </p:custDataLst>
            </p:nvPr>
          </p:nvSpPr>
          <p:spPr>
            <a:xfrm>
              <a:off x="9537700" y="12700"/>
              <a:ext cx="190516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21" name="RemarkTitleText" hidden="1"/>
            <p:cNvSpPr txBox="1"/>
            <p:nvPr>
              <p:custDataLst>
                <p:tags r:id="rId9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21513" name="组合 10"/>
          <p:cNvGrpSpPr/>
          <p:nvPr/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1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51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1514" name="图片 3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6"/>
    </p:custData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"/>
          <p:cNvSpPr txBox="1"/>
          <p:nvPr>
            <p:custDataLst>
              <p:tags r:id="rId1"/>
            </p:custDataLst>
          </p:nvPr>
        </p:nvSpPr>
        <p:spPr>
          <a:xfrm>
            <a:off x="539750" y="1025525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2800" b="1" dirty="0">
                <a:latin typeface="Verdana" panose="020B0604030504040204" pitchFamily="34" charset="0"/>
              </a:rPr>
              <a:t>匹配年月日日期 格式</a:t>
            </a:r>
            <a:r>
              <a:rPr lang="en-US" altLang="zh-CN" sz="2800" b="1" dirty="0">
                <a:latin typeface="Verdana" panose="020B0604030504040204" pitchFamily="34" charset="0"/>
              </a:rPr>
              <a:t>2018-12-6</a:t>
            </a:r>
            <a:r>
              <a:rPr lang="zh-CN" altLang="en-US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 </a:t>
            </a:r>
            <a:endParaRPr lang="en-US" altLang="zh-CN" sz="2800" b="1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endParaRPr lang="en-US" altLang="zh-CN" sz="2800" b="1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r>
              <a:rPr lang="en-US" altLang="zh-CN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[</a:t>
            </a:r>
            <a:r>
              <a:rPr lang="zh-CN" altLang="en-US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填空</a:t>
            </a:r>
            <a:r>
              <a:rPr lang="en-US" altLang="zh-CN" sz="2800" b="1" dirty="0">
                <a:solidFill>
                  <a:srgbClr val="639EF4"/>
                </a:solidFill>
                <a:latin typeface="Verdana" panose="020B0604030504040204" pitchFamily="34" charset="0"/>
              </a:rPr>
              <a:t>1]</a:t>
            </a:r>
            <a:r>
              <a:rPr lang="en-US" altLang="zh-CN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作答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5849938"/>
            <a:ext cx="9144000" cy="365125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3.0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以上版本雨课堂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9525000" y="0"/>
            <a:ext cx="3840163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8" name="文本框 16"/>
          <p:cNvSpPr txBox="1"/>
          <p:nvPr>
            <p:custDataLst>
              <p:tags r:id="rId5"/>
            </p:custDataLst>
          </p:nvPr>
        </p:nvSpPr>
        <p:spPr>
          <a:xfrm>
            <a:off x="9613900" y="6326188"/>
            <a:ext cx="3662363" cy="461962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anchor="ctr" anchorCtr="0">
            <a:spAutoFit/>
          </a:bodyPr>
          <a:p>
            <a:r>
              <a:rPr lang="zh-CN" altLang="en-US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可为此题添加文本、图片、公式等解析，且需将内容全部放在本区域内。正常使用需</a:t>
            </a:r>
            <a:r>
              <a:rPr lang="en-US" altLang="zh-CN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lang="zh-CN" altLang="en-US" sz="1200" dirty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</a:t>
            </a:r>
            <a:endParaRPr lang="zh-CN" altLang="en-US" sz="1200" dirty="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559" name="文本框 17"/>
          <p:cNvSpPr txBox="1"/>
          <p:nvPr>
            <p:custDataLst>
              <p:tags r:id="rId6"/>
            </p:custDataLst>
          </p:nvPr>
        </p:nvSpPr>
        <p:spPr>
          <a:xfrm>
            <a:off x="9779000" y="1270000"/>
            <a:ext cx="3332163" cy="4708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^[1-9]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表示年是以数字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1-9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开头的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,\d{0,3}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表示年的位数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,^[1-9]\d{0,3}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就表示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1-9999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年之间</a:t>
            </a:r>
            <a:endParaRPr lang="zh-CN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2.(1[0-2]|0?[1-9])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中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|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前面的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1[0-2]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10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到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12,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后面的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0?[1-9]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01-09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1-9,(1[0-2]|0?[1-9])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表示月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,01-12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1-12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3.(3[01]|[12]\d|0?[1-9])$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3[01]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30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或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31,[12]\d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10-29,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最后的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0?[1-9]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01-09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或者是从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1-9.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整体就表示从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01-31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1-31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23560" name="组合 15"/>
          <p:cNvGrpSpPr/>
          <p:nvPr/>
        </p:nvGrpSpPr>
        <p:grpSpPr>
          <a:xfrm>
            <a:off x="9537700" y="0"/>
            <a:ext cx="3814763" cy="647700"/>
            <a:chOff x="9537700" y="0"/>
            <a:chExt cx="3815080" cy="647700"/>
          </a:xfrm>
        </p:grpSpPr>
        <p:sp>
          <p:nvSpPr>
            <p:cNvPr id="13" name="RemarkBack"/>
            <p:cNvSpPr/>
            <p:nvPr>
              <p:custDataLst>
                <p:tags r:id="rId7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markBlock"/>
            <p:cNvSpPr/>
            <p:nvPr>
              <p:custDataLst>
                <p:tags r:id="rId8"/>
              </p:custDataLst>
            </p:nvPr>
          </p:nvSpPr>
          <p:spPr>
            <a:xfrm>
              <a:off x="9537700" y="12700"/>
              <a:ext cx="190516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2" name="RemarkTitleText"/>
            <p:cNvSpPr txBox="1"/>
            <p:nvPr>
              <p:custDataLst>
                <p:tags r:id="rId9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答案解析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3814763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markBlock"/>
          <p:cNvSpPr/>
          <p:nvPr>
            <p:custDataLst>
              <p:tags r:id="rId11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63" name="RemarkTitleText"/>
          <p:cNvSpPr txBox="1"/>
          <p:nvPr>
            <p:custDataLst>
              <p:tags r:id="rId12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答案解析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3564" name="组合 8"/>
          <p:cNvGrpSpPr/>
          <p:nvPr/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5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8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3569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3565" name="图片 1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9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矩形 1"/>
          <p:cNvSpPr/>
          <p:nvPr/>
        </p:nvSpPr>
        <p:spPr>
          <a:xfrm>
            <a:off x="971550" y="1773238"/>
            <a:ext cx="7272338" cy="2584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^[1-9]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表示年是以数字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1-9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开头的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,\d{0,3}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表示年的位数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,^[1-9]\d{0,3}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就表示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1-9999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年之间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2.(1[0-2]|0?[1-9])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中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|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前面的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1[0-2]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12,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后面的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0?[1-9]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01-09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1-9,(1[0-2]|0?[1-9])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,01-12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1-12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3.(3[01]|[12]\d|0?[1-9])$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其中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3[01]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31,[12]\d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10-29,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最后的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0?[1-9]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表示从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01-09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或者是从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1-9.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整体就表示从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01-31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1-31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84213" y="6165850"/>
          <a:ext cx="7704138" cy="457200"/>
        </p:xfrm>
        <a:graphic>
          <a:graphicData uri="http://schemas.openxmlformats.org/drawingml/2006/table">
            <a:tbl>
              <a:tblPr/>
              <a:tblGrid>
                <a:gridCol w="1445284"/>
                <a:gridCol w="6258853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45628" marB="456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与字符串开始的地方匹配，不匹配任何字符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45628" marB="4562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转义字符</a:t>
            </a:r>
            <a:endParaRPr lang="zh-CN" altLang="en-US" dirty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323850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转义字符 </a:t>
            </a:r>
            <a:r>
              <a:rPr lang="en-US" altLang="zh-CN" dirty="0"/>
              <a:t>\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\\ </a:t>
            </a:r>
            <a:r>
              <a:rPr lang="zh-CN" altLang="en-US" dirty="0"/>
              <a:t>表示</a:t>
            </a:r>
            <a:r>
              <a:rPr lang="en-US" altLang="zh-CN" dirty="0"/>
              <a:t>\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\* </a:t>
            </a:r>
            <a:r>
              <a:rPr lang="zh-CN" altLang="en-US" dirty="0"/>
              <a:t>表示</a:t>
            </a:r>
            <a:r>
              <a:rPr lang="en-US" altLang="zh-CN" dirty="0"/>
              <a:t>*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\$ </a:t>
            </a:r>
            <a:r>
              <a:rPr lang="zh-CN" altLang="en-US" dirty="0"/>
              <a:t>表示 </a:t>
            </a:r>
            <a:r>
              <a:rPr lang="en-US" altLang="zh-CN" dirty="0"/>
              <a:t>$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\.  </a:t>
            </a:r>
            <a:r>
              <a:rPr lang="zh-CN" altLang="en-US" dirty="0"/>
              <a:t>表示</a:t>
            </a:r>
            <a:r>
              <a:rPr lang="en-US" altLang="zh-CN" dirty="0"/>
              <a:t>.</a:t>
            </a:r>
            <a:endParaRPr lang="en-US" altLang="zh-CN" dirty="0"/>
          </a:p>
          <a:p>
            <a:pPr lvl="1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贪婪与懒惰</a:t>
            </a:r>
            <a:endParaRPr lang="zh-CN" altLang="en-US" dirty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323850" y="1557338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>
                <a:solidFill>
                  <a:srgbClr val="974EF8"/>
                </a:solidFill>
              </a:rPr>
              <a:t>贪婪</a:t>
            </a:r>
            <a:r>
              <a:rPr lang="zh-CN" altLang="en-US" dirty="0"/>
              <a:t>匹配方式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最长匹配</a:t>
            </a:r>
            <a:endParaRPr lang="en-US" altLang="zh-CN" dirty="0"/>
          </a:p>
          <a:p>
            <a:pPr eaLnBrk="1" hangingPunct="1"/>
            <a:r>
              <a:rPr lang="zh-CN" altLang="en-US" dirty="0"/>
              <a:t>表达式</a:t>
            </a:r>
            <a:r>
              <a:rPr lang="en-US" altLang="zh-CN" dirty="0"/>
              <a:t>a.*b</a:t>
            </a:r>
            <a:endParaRPr lang="en-US" altLang="zh-CN" dirty="0"/>
          </a:p>
          <a:p>
            <a:pPr eaLnBrk="1" hangingPunct="1"/>
            <a:r>
              <a:rPr lang="zh-CN" altLang="en-US" dirty="0"/>
              <a:t>字符串</a:t>
            </a:r>
            <a:r>
              <a:rPr lang="en-US" altLang="zh-CN" dirty="0"/>
              <a:t>aabab</a:t>
            </a:r>
            <a:endParaRPr lang="en-US" altLang="zh-CN" dirty="0"/>
          </a:p>
          <a:p>
            <a:pPr eaLnBrk="1" hangingPunct="1"/>
            <a:r>
              <a:rPr lang="zh-CN" altLang="en-US" dirty="0"/>
              <a:t>匹配结果 </a:t>
            </a:r>
            <a:r>
              <a:rPr lang="en-US" altLang="zh-CN" dirty="0"/>
              <a:t>aabab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怎么得到结果 </a:t>
            </a:r>
            <a:r>
              <a:rPr lang="en-US" altLang="zh-CN" dirty="0"/>
              <a:t>aab </a:t>
            </a:r>
            <a:r>
              <a:rPr lang="zh-CN" altLang="en-US" dirty="0"/>
              <a:t>和 </a:t>
            </a:r>
            <a:r>
              <a:rPr lang="en-US" altLang="zh-CN" dirty="0"/>
              <a:t>ab?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贪婪与懒惰</a:t>
            </a:r>
            <a:endParaRPr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34975" y="1557338"/>
            <a:ext cx="8280400" cy="5256212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zh-CN" altLang="en-US" dirty="0"/>
              <a:t>*</a:t>
            </a:r>
            <a:r>
              <a:rPr lang="en-US" altLang="zh-CN" dirty="0"/>
              <a:t>? </a:t>
            </a:r>
            <a:r>
              <a:rPr lang="zh-CN" altLang="en-US" dirty="0"/>
              <a:t>重复任意次，但尽可能少重复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+? </a:t>
            </a:r>
            <a:r>
              <a:rPr lang="zh-CN" altLang="en-US" dirty="0"/>
              <a:t>重复</a:t>
            </a:r>
            <a:r>
              <a:rPr lang="en-US" altLang="zh-CN" dirty="0"/>
              <a:t>1</a:t>
            </a:r>
            <a:r>
              <a:rPr lang="zh-CN" altLang="en-US" dirty="0"/>
              <a:t>次或更多次，但尽可能少重复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?? </a:t>
            </a:r>
            <a:r>
              <a:rPr lang="zh-CN" altLang="en-US" dirty="0"/>
              <a:t>重复</a:t>
            </a:r>
            <a:r>
              <a:rPr lang="en-US" altLang="zh-CN" dirty="0"/>
              <a:t>0</a:t>
            </a:r>
            <a:r>
              <a:rPr lang="zh-CN" altLang="en-US" dirty="0"/>
              <a:t>次或</a:t>
            </a:r>
            <a:r>
              <a:rPr lang="en-US" altLang="zh-CN" dirty="0"/>
              <a:t>1</a:t>
            </a:r>
            <a:r>
              <a:rPr lang="zh-CN" altLang="en-US" dirty="0"/>
              <a:t>次，但尽可能少重复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{n,m}? </a:t>
            </a:r>
            <a:r>
              <a:rPr lang="zh-CN" altLang="en-US" dirty="0"/>
              <a:t>重复</a:t>
            </a:r>
            <a:r>
              <a:rPr lang="en-US" altLang="zh-CN" dirty="0"/>
              <a:t>n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次，但尽可能少重复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{n,}? </a:t>
            </a:r>
            <a:r>
              <a:rPr lang="zh-CN" altLang="en-US" dirty="0"/>
              <a:t>重复</a:t>
            </a:r>
            <a:r>
              <a:rPr lang="en-US" altLang="zh-CN" dirty="0"/>
              <a:t>n</a:t>
            </a:r>
            <a:r>
              <a:rPr lang="zh-CN" altLang="en-US" dirty="0"/>
              <a:t>次以上，但尽可能少重复</a:t>
            </a:r>
            <a:endParaRPr lang="zh-CN" altLang="en-US" dirty="0"/>
          </a:p>
        </p:txBody>
      </p:sp>
      <p:sp>
        <p:nvSpPr>
          <p:cNvPr id="28676" name="矩形 5"/>
          <p:cNvSpPr/>
          <p:nvPr/>
        </p:nvSpPr>
        <p:spPr>
          <a:xfrm>
            <a:off x="468313" y="4292600"/>
            <a:ext cx="4572000" cy="1385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dirty="0">
                <a:latin typeface="Arial" panose="020B0604020202020204" pitchFamily="34" charset="0"/>
              </a:rPr>
              <a:t>表达式</a:t>
            </a:r>
            <a:r>
              <a:rPr lang="en-US" altLang="zh-CN" sz="2800" dirty="0">
                <a:latin typeface="Arial" panose="020B0604020202020204" pitchFamily="34" charset="0"/>
              </a:rPr>
              <a:t>a.*?b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800" dirty="0">
                <a:latin typeface="Arial" panose="020B0604020202020204" pitchFamily="34" charset="0"/>
              </a:rPr>
              <a:t>字符串</a:t>
            </a:r>
            <a:r>
              <a:rPr lang="en-US" altLang="zh-CN" sz="2800" dirty="0">
                <a:latin typeface="Arial" panose="020B0604020202020204" pitchFamily="34" charset="0"/>
              </a:rPr>
              <a:t>aabab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800" dirty="0">
                <a:latin typeface="Arial" panose="020B0604020202020204" pitchFamily="34" charset="0"/>
              </a:rPr>
              <a:t>懒惰匹配结果 </a:t>
            </a:r>
            <a:r>
              <a:rPr lang="en-US" altLang="zh-CN" sz="2800" dirty="0">
                <a:latin typeface="Arial" panose="020B0604020202020204" pitchFamily="34" charset="0"/>
              </a:rPr>
              <a:t>aab </a:t>
            </a:r>
            <a:r>
              <a:rPr lang="zh-CN" altLang="en-US" sz="2800" dirty="0">
                <a:latin typeface="Arial" panose="020B0604020202020204" pitchFamily="34" charset="0"/>
              </a:rPr>
              <a:t>和 </a:t>
            </a:r>
            <a:r>
              <a:rPr lang="en-US" altLang="zh-CN" sz="2800" dirty="0">
                <a:latin typeface="Arial" panose="020B0604020202020204" pitchFamily="34" charset="0"/>
              </a:rPr>
              <a:t>ab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字符边界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9750" y="3500438"/>
          <a:ext cx="8064500" cy="2193925"/>
        </p:xfrm>
        <a:graphic>
          <a:graphicData uri="http://schemas.openxmlformats.org/drawingml/2006/table">
            <a:tbl>
              <a:tblPr/>
              <a:tblGrid>
                <a:gridCol w="1512888"/>
                <a:gridCol w="6551612"/>
              </a:tblGrid>
              <a:tr h="4570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表达式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作用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与字符串开始的地方匹配，不匹配任何字符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与字符串结束的地方匹配，不匹配任何字符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7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\b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匹配一个单词边界，也就是单词和空格之间的位置，不匹配任何字符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14" marB="456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16" name="内容占位符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1798637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zh-CN" altLang="en-US" dirty="0"/>
              <a:t>表达式  </a:t>
            </a:r>
            <a:r>
              <a:rPr lang="en-US" altLang="zh-CN" dirty="0"/>
              <a:t>de\w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zh-CN" altLang="en-US" dirty="0"/>
              <a:t>字符串  </a:t>
            </a:r>
            <a:r>
              <a:rPr lang="en-US" altLang="zh-CN" dirty="0"/>
              <a:t>abcdef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zh-CN" altLang="en-US" dirty="0"/>
              <a:t>匹配结果 </a:t>
            </a:r>
            <a:r>
              <a:rPr lang="en-US" altLang="zh-CN" dirty="0"/>
              <a:t>def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rgbClr val="7575D1"/>
                </a:solidFill>
              </a:rPr>
              <a:t>如何匹配单词？</a:t>
            </a:r>
            <a:endParaRPr lang="en-US" altLang="zh-CN" dirty="0">
              <a:solidFill>
                <a:srgbClr val="7575D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055926" y="2967335"/>
            <a:ext cx="50321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通用正则表达式</a:t>
            </a:r>
            <a:endParaRPr kumimoji="0" lang="zh-CN" altLang="en-US" sz="5400" b="0" i="0" u="none" strike="noStrike" kern="1200" cap="none" spc="0" normalizeH="0" baseline="0" noProof="0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424863" cy="4968875"/>
          </a:xfrm>
        </p:spPr>
        <p:txBody>
          <a:bodyPr vert="horz" wrap="square" lIns="90479" tIns="44446" rIns="90479" bIns="44446" anchor="t" anchorCtr="0"/>
          <a:p>
            <a:pPr lvl="1" eaLnBrk="1" hangingPunct="1"/>
            <a:r>
              <a:rPr lang="en-US" altLang="zh-CN" dirty="0"/>
              <a:t>$</a:t>
            </a:r>
            <a:r>
              <a:rPr lang="zh-CN" altLang="en-US" dirty="0"/>
              <a:t>    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are you$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匹配 </a:t>
            </a:r>
            <a:r>
              <a:rPr lang="en-US" altLang="zh-CN" dirty="0"/>
              <a:t>how are you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不匹配</a:t>
            </a:r>
            <a:r>
              <a:rPr lang="en-US" altLang="zh-CN" dirty="0"/>
              <a:t>how old are you?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^ </a:t>
            </a:r>
            <a:r>
              <a:rPr lang="zh-CN" altLang="en-US" dirty="0"/>
              <a:t> 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^how are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匹配 </a:t>
            </a:r>
            <a:r>
              <a:rPr lang="en-US" altLang="zh-CN" dirty="0"/>
              <a:t>how are you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不匹配</a:t>
            </a:r>
            <a:r>
              <a:rPr lang="en-US" altLang="zh-CN" dirty="0"/>
              <a:t>how old are you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\b </a:t>
            </a:r>
            <a:r>
              <a:rPr lang="zh-CN" altLang="en-US" dirty="0"/>
              <a:t> 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\bho\b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匹配 </a:t>
            </a:r>
            <a:r>
              <a:rPr lang="en-US" altLang="zh-CN" dirty="0"/>
              <a:t>ho are you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不匹配</a:t>
            </a:r>
            <a:r>
              <a:rPr lang="en-US" altLang="zh-CN" dirty="0"/>
              <a:t>how old are you</a:t>
            </a:r>
            <a:endParaRPr lang="en-US" altLang="zh-CN" dirty="0"/>
          </a:p>
          <a:p>
            <a:pPr lvl="2" eaLnBrk="1" hangingPunct="1">
              <a:buNone/>
            </a:pPr>
            <a:endParaRPr lang="en-US" altLang="zh-CN" dirty="0"/>
          </a:p>
          <a:p>
            <a:pPr lvl="2" eaLnBrk="1" hangingPunct="1">
              <a:buNone/>
            </a:pP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逻辑、分组</a:t>
            </a:r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79388" y="1557338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\B </a:t>
            </a:r>
            <a:r>
              <a:rPr lang="zh-CN" altLang="en-US" dirty="0"/>
              <a:t>和</a:t>
            </a:r>
            <a:r>
              <a:rPr lang="en-US" altLang="zh-CN" dirty="0"/>
              <a:t>\b</a:t>
            </a:r>
            <a:r>
              <a:rPr lang="zh-CN" altLang="en-US" dirty="0"/>
              <a:t>相反</a:t>
            </a:r>
            <a:endParaRPr lang="en-US" altLang="zh-CN" dirty="0"/>
          </a:p>
          <a:p>
            <a:pPr lvl="1" eaLnBrk="1" hangingPunct="1"/>
            <a:r>
              <a:rPr lang="en-US" altLang="zh-CN" sz="2400" dirty="0"/>
              <a:t>\Bthe\B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不匹配</a:t>
            </a:r>
            <a:r>
              <a:rPr lang="en-US" altLang="zh-CN" sz="2400" dirty="0"/>
              <a:t>in the world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匹配</a:t>
            </a:r>
            <a:r>
              <a:rPr lang="en-US" altLang="zh-CN" sz="2400" dirty="0"/>
              <a:t>otherwise</a:t>
            </a:r>
            <a:endParaRPr lang="en-US" altLang="zh-CN" sz="2400" dirty="0"/>
          </a:p>
          <a:p>
            <a:pPr eaLnBrk="1" hangingPunct="1"/>
            <a:r>
              <a:rPr lang="en-US" altLang="zh-CN" sz="3600" dirty="0"/>
              <a:t>| </a:t>
            </a:r>
            <a:r>
              <a:rPr lang="zh-CN" altLang="en-US" sz="3600" dirty="0"/>
              <a:t>或运算</a:t>
            </a:r>
            <a:r>
              <a:rPr lang="en-US" altLang="zh-CN" sz="3600" dirty="0"/>
              <a:t>	</a:t>
            </a:r>
            <a:endParaRPr lang="en-US" altLang="zh-CN" sz="3600" dirty="0"/>
          </a:p>
          <a:p>
            <a:pPr marL="742950" lvl="2" indent="-342900" eaLnBrk="1" hangingPunct="1">
              <a:buFont typeface="Wingdings" panose="05000000000000000000" pitchFamily="2" charset="2"/>
              <a:buChar char="ü"/>
            </a:pPr>
            <a:r>
              <a:rPr lang="en-US" altLang="zh-CN" dirty="0"/>
              <a:t>0\d{2}-\d{8}</a:t>
            </a:r>
            <a:r>
              <a:rPr lang="en-US" altLang="zh-CN" dirty="0">
                <a:solidFill>
                  <a:schemeClr val="accent1"/>
                </a:solidFill>
              </a:rPr>
              <a:t>|</a:t>
            </a:r>
            <a:r>
              <a:rPr lang="en-US" altLang="zh-CN" dirty="0"/>
              <a:t>0\d{3}-\d{7}</a:t>
            </a:r>
            <a:endParaRPr lang="en-US" altLang="zh-CN" dirty="0"/>
          </a:p>
          <a:p>
            <a:pPr eaLnBrk="1" hangingPunct="1"/>
            <a:r>
              <a:rPr lang="en-US" altLang="zh-CN" dirty="0"/>
              <a:t>( ) </a:t>
            </a:r>
            <a:endParaRPr lang="en-US" altLang="zh-CN" dirty="0"/>
          </a:p>
          <a:p>
            <a:pPr lvl="1" eaLnBrk="1" hangingPunct="1"/>
            <a:r>
              <a:rPr lang="zh-CN" altLang="en-US" sz="2400" dirty="0"/>
              <a:t>整体被修饰，以后使用分组</a:t>
            </a:r>
            <a:endParaRPr lang="en-US" altLang="zh-CN" sz="2400" dirty="0"/>
          </a:p>
          <a:p>
            <a:pPr marL="742950" lvl="2" indent="-342900" eaLnBrk="1" hangingPunct="1"/>
            <a:r>
              <a:rPr lang="en-US" altLang="zh-CN" dirty="0"/>
              <a:t>(\d{1,3}\.){3}\d{1,3} \\ ip</a:t>
            </a:r>
            <a:r>
              <a:rPr lang="zh-CN" altLang="en-US" dirty="0"/>
              <a:t>地址</a:t>
            </a:r>
            <a:endParaRPr lang="en-US" altLang="zh-CN" dirty="0"/>
          </a:p>
          <a:p>
            <a:pPr marL="742950" lvl="2" indent="-342900" eaLnBrk="1" hangingPunct="1"/>
            <a:r>
              <a:rPr lang="en-US" altLang="zh-CN" dirty="0"/>
              <a:t>((2[0-4]\d|25[0-5]|[01]?\d\d?)\.){3}(2[0-4]\d|25[0-5]|[01]?\d\d?)</a:t>
            </a:r>
            <a:endParaRPr lang="en-US" altLang="zh-CN" dirty="0"/>
          </a:p>
          <a:p>
            <a:pPr lvl="1" eaLnBrk="1" hangingPunct="1">
              <a:buNone/>
            </a:pPr>
            <a:endParaRPr lang="en-US" altLang="zh-CN" sz="2400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分组</a:t>
            </a:r>
            <a:endParaRPr lang="zh-CN" altLang="en-US" dirty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28733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表达式 </a:t>
            </a:r>
            <a:r>
              <a:rPr lang="en-US" altLang="zh-CN" dirty="0"/>
              <a:t>(((ab*)c)d)e</a:t>
            </a:r>
            <a:endParaRPr lang="en-US" altLang="zh-CN" dirty="0"/>
          </a:p>
          <a:p>
            <a:pPr eaLnBrk="1" hangingPunct="1"/>
            <a:r>
              <a:rPr lang="zh-CN" altLang="en-US" dirty="0"/>
              <a:t>字符串 </a:t>
            </a:r>
            <a:r>
              <a:rPr lang="en-US" altLang="zh-CN" dirty="0"/>
              <a:t>abcdef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分组结果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group(0) = abcde </a:t>
            </a:r>
            <a:r>
              <a:rPr lang="zh-CN" altLang="en-US" dirty="0"/>
              <a:t>整个匹配结果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group(1) = abcd </a:t>
            </a:r>
            <a:r>
              <a:rPr lang="zh-CN" altLang="en-US" dirty="0"/>
              <a:t>第一组结果</a:t>
            </a:r>
            <a:r>
              <a:rPr lang="en-US" altLang="zh-CN" dirty="0"/>
              <a:t>	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group(2) = abc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group(3) = ab</a:t>
            </a:r>
            <a:endParaRPr lang="en-US" altLang="zh-CN" dirty="0"/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分组</a:t>
            </a:r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250825" y="1601788"/>
            <a:ext cx="8964613" cy="5256212"/>
          </a:xfrm>
        </p:spPr>
        <p:txBody>
          <a:bodyPr vert="horz" wrap="square" lIns="90479" tIns="44446" rIns="90479" bIns="44446" anchor="t" anchorCtr="0"/>
          <a:p>
            <a:r>
              <a:rPr lang="en-US" altLang="zh-CN" sz="2600" dirty="0"/>
              <a:t>&lt;a href="http://thss.tsinghua.edu.cn" title="thss"&gt;THSS&lt;/a&gt;</a:t>
            </a:r>
            <a:endParaRPr lang="en-US" altLang="zh-CN" sz="2600" dirty="0"/>
          </a:p>
          <a:p>
            <a:r>
              <a:rPr lang="zh-CN" altLang="en-US" sz="2600" b="0" dirty="0"/>
              <a:t>如何匹配出 </a:t>
            </a:r>
            <a:r>
              <a:rPr lang="en-US" altLang="zh-CN" sz="2600" b="0" dirty="0">
                <a:hlinkClick r:id="rId1"/>
              </a:rPr>
              <a:t>http://thss.tsinghua.edu.cn</a:t>
            </a:r>
            <a:endParaRPr lang="en-US" altLang="zh-CN" sz="2600" b="0" dirty="0"/>
          </a:p>
          <a:p>
            <a:r>
              <a:rPr lang="en-US" altLang="zh-CN" sz="2800" dirty="0"/>
              <a:t>&lt;a\s*href\s*=\s*"([^"]</a:t>
            </a:r>
            <a:r>
              <a:rPr lang="zh-CN" altLang="en-US" sz="2800" dirty="0"/>
              <a:t>*</a:t>
            </a:r>
            <a:r>
              <a:rPr lang="en-US" altLang="zh-CN" sz="2800" dirty="0"/>
              <a:t>)"\s</a:t>
            </a:r>
            <a:r>
              <a:rPr lang="zh-CN" altLang="en-US" sz="2800" dirty="0"/>
              <a:t>*</a:t>
            </a:r>
            <a:r>
              <a:rPr lang="en-US" altLang="zh-CN" sz="2800" dirty="0"/>
              <a:t>title="([^"]</a:t>
            </a:r>
            <a:r>
              <a:rPr lang="zh-CN" altLang="en-US" sz="2800" dirty="0"/>
              <a:t>*</a:t>
            </a:r>
            <a:r>
              <a:rPr lang="en-US" altLang="zh-CN" sz="2800" dirty="0"/>
              <a:t>)"[^&gt;]*&gt;</a:t>
            </a:r>
            <a:endParaRPr lang="en-US" altLang="zh-CN" sz="2800" dirty="0"/>
          </a:p>
          <a:p>
            <a:r>
              <a:rPr lang="en-US" altLang="zh-CN" sz="2800" dirty="0"/>
              <a:t>group(1)</a:t>
            </a:r>
            <a:endParaRPr lang="en-US" altLang="zh-CN" sz="2800" dirty="0"/>
          </a:p>
          <a:p>
            <a:pPr lvl="1"/>
            <a:r>
              <a:rPr lang="en-US" altLang="zh-CN" sz="2400" b="0" dirty="0">
                <a:hlinkClick r:id="rId1"/>
              </a:rPr>
              <a:t>http://thss.tsinghua.edu.cn</a:t>
            </a:r>
            <a:endParaRPr lang="en-US" altLang="zh-CN" sz="2400" b="0" dirty="0"/>
          </a:p>
          <a:p>
            <a:r>
              <a:rPr lang="en-US" altLang="zh-CN" sz="2800" dirty="0"/>
              <a:t>group(2)</a:t>
            </a:r>
            <a:endParaRPr lang="en-US" altLang="zh-CN" sz="2800" dirty="0"/>
          </a:p>
          <a:p>
            <a:pPr lvl="1"/>
            <a:r>
              <a:rPr lang="en-US" altLang="zh-CN" sz="2400" b="0" dirty="0">
                <a:hlinkClick r:id="rId2"/>
              </a:rPr>
              <a:t>thss</a:t>
            </a:r>
            <a:endParaRPr lang="en-US" altLang="zh-CN" sz="2400" b="0" dirty="0">
              <a:hlinkClick r:id="rId2"/>
            </a:endParaRPr>
          </a:p>
          <a:p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注释</a:t>
            </a:r>
            <a:endParaRPr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466725" y="1484313"/>
            <a:ext cx="8208963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b="0" dirty="0"/>
              <a:t>(?#comment)</a:t>
            </a:r>
            <a:r>
              <a:rPr lang="zh-CN" altLang="en-US" b="0" dirty="0"/>
              <a:t>来包含注释</a:t>
            </a:r>
            <a:endParaRPr lang="en-US" altLang="zh-CN" b="0" dirty="0"/>
          </a:p>
          <a:p>
            <a:pPr eaLnBrk="1" hangingPunct="1"/>
            <a:endParaRPr lang="en-US" altLang="zh-CN" b="0" dirty="0"/>
          </a:p>
          <a:p>
            <a:pPr eaLnBrk="1" hangingPunct="1"/>
            <a:r>
              <a:rPr lang="en-US" altLang="zh-CN" b="0" dirty="0"/>
              <a:t>2[0-4]\d</a:t>
            </a:r>
            <a:r>
              <a:rPr lang="en-US" altLang="zh-CN" b="0" dirty="0">
                <a:solidFill>
                  <a:srgbClr val="FF0000"/>
                </a:solidFill>
              </a:rPr>
              <a:t>(?#200-249)</a:t>
            </a:r>
            <a:r>
              <a:rPr lang="en-US" altLang="zh-CN" b="0" dirty="0"/>
              <a:t>|25[0-5]</a:t>
            </a:r>
            <a:r>
              <a:rPr lang="en-US" altLang="zh-CN" b="0" dirty="0">
                <a:solidFill>
                  <a:srgbClr val="FF0000"/>
                </a:solidFill>
              </a:rPr>
              <a:t>(?#250-255)</a:t>
            </a:r>
            <a:r>
              <a:rPr lang="en-US" altLang="zh-CN" b="0" dirty="0"/>
              <a:t>|[01]?\d\d?</a:t>
            </a:r>
            <a:r>
              <a:rPr lang="en-US" altLang="zh-CN" b="0" dirty="0">
                <a:solidFill>
                  <a:srgbClr val="FF0000"/>
                </a:solidFill>
              </a:rPr>
              <a:t>(?#0-199)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287338" y="1557338"/>
            <a:ext cx="8569325" cy="5256212"/>
          </a:xfrm>
        </p:spPr>
        <p:txBody>
          <a:bodyPr vert="horz" wrap="square" lIns="90479" tIns="44446" rIns="90479" bIns="44446" anchor="t" anchorCtr="0"/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/>
              <a:t>匹配国内电话号码：</a:t>
            </a:r>
            <a:r>
              <a:rPr lang="en-US" altLang="zh-CN" sz="2400" dirty="0"/>
              <a:t>\d{3}-\d{8}|\d{4}-\d{7}</a:t>
            </a:r>
            <a:endParaRPr lang="en-US" altLang="zh-CN" sz="2400" dirty="0"/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/>
              <a:t>匹配身份证：</a:t>
            </a:r>
            <a:r>
              <a:rPr lang="en-US" altLang="zh-CN" sz="2400" dirty="0"/>
              <a:t>\d{15}|\d{18}</a:t>
            </a:r>
            <a:endParaRPr lang="en-US" altLang="zh-CN" sz="2400" dirty="0"/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/>
              <a:t>匹配</a:t>
            </a:r>
            <a:r>
              <a:rPr lang="en-US" altLang="zh-CN" sz="2400" dirty="0"/>
              <a:t>ip</a:t>
            </a:r>
            <a:r>
              <a:rPr lang="zh-CN" altLang="en-US" sz="2400" dirty="0"/>
              <a:t>地址：</a:t>
            </a:r>
            <a:r>
              <a:rPr lang="en-US" altLang="zh-CN" sz="2400" dirty="0"/>
              <a:t>\d+\.\d+\.\d+\.\d+</a:t>
            </a:r>
            <a:endParaRPr lang="en-US" altLang="zh-CN" sz="2400" dirty="0"/>
          </a:p>
          <a:p>
            <a:pPr marL="342900" lvl="1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/>
              <a:t>匹配</a:t>
            </a:r>
            <a:r>
              <a:rPr lang="en-US" altLang="zh-CN" sz="2400" dirty="0"/>
              <a:t>Email</a:t>
            </a:r>
            <a:r>
              <a:rPr lang="zh-CN" altLang="en-US" sz="2400" dirty="0"/>
              <a:t>地址的正则表达式：</a:t>
            </a:r>
            <a:endParaRPr lang="en-US" altLang="zh-CN" sz="2400" dirty="0"/>
          </a:p>
          <a:p>
            <a:pPr marL="342900" lvl="1" indent="-342900" eaLnBrk="1" hangingPunct="1"/>
            <a:r>
              <a:rPr lang="en-US" altLang="zh-CN" dirty="0"/>
              <a:t>\w+([-+.]\w+)*@\w+([-.]\w+)*\.\w+([-.]\w+)*</a:t>
            </a:r>
            <a:endParaRPr lang="zh-CN" altLang="en-US" dirty="0"/>
          </a:p>
          <a:p>
            <a:pPr eaLnBrk="1" hangingPunct="1"/>
            <a:r>
              <a:rPr lang="zh-CN" altLang="en-US" dirty="0"/>
              <a:t>匹配网址</a:t>
            </a:r>
            <a:r>
              <a:rPr lang="en-US" altLang="zh-CN" dirty="0"/>
              <a:t>URL</a:t>
            </a:r>
            <a:r>
              <a:rPr lang="zh-CN" altLang="en-US" dirty="0"/>
              <a:t>的正则表达式：</a:t>
            </a:r>
            <a:endParaRPr lang="en-US" altLang="zh-CN" dirty="0"/>
          </a:p>
          <a:p>
            <a:pPr marL="342900" lvl="1" indent="-342900" eaLnBrk="1" hangingPunct="1"/>
            <a:r>
              <a:rPr lang="en-US" altLang="zh-CN" dirty="0"/>
              <a:t>https?://[^\s]*</a:t>
            </a:r>
            <a:endParaRPr lang="en-US" altLang="zh-CN" dirty="0"/>
          </a:p>
          <a:p>
            <a:pPr eaLnBrk="1" hangingPunct="1"/>
            <a:r>
              <a:rPr lang="zh-CN" altLang="en-US" dirty="0"/>
              <a:t>匹配帐号是否合法</a:t>
            </a:r>
            <a:r>
              <a:rPr lang="en-US" altLang="zh-CN" dirty="0"/>
              <a:t>(</a:t>
            </a:r>
            <a:r>
              <a:rPr lang="zh-CN" altLang="en-US" dirty="0"/>
              <a:t>字母开头，允许</a:t>
            </a:r>
            <a:r>
              <a:rPr lang="en-US" altLang="zh-CN" dirty="0"/>
              <a:t>5-16</a:t>
            </a:r>
            <a:r>
              <a:rPr lang="zh-CN" altLang="en-US" dirty="0"/>
              <a:t>字符，允许字母数字下划线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lvl="1" indent="-342900" eaLnBrk="1" hangingPunct="1"/>
            <a:r>
              <a:rPr lang="en-US" altLang="zh-CN" dirty="0"/>
              <a:t>^[a-zA-Z][a-zA-Z0-9_]{4,15}$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89317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“</a:t>
            </a:r>
            <a:r>
              <a:rPr lang="zh-CN" altLang="en-US" dirty="0"/>
              <a:t>￥</a:t>
            </a:r>
            <a:r>
              <a:rPr lang="en-US" altLang="zh-CN" dirty="0"/>
              <a:t>(\d+.?\d*)”  </a:t>
            </a:r>
            <a:r>
              <a:rPr lang="zh-CN" altLang="en-US" dirty="0"/>
              <a:t>匹配  </a:t>
            </a:r>
            <a:r>
              <a:rPr lang="en-US" altLang="zh-CN" dirty="0"/>
              <a:t>"</a:t>
            </a:r>
            <a:r>
              <a:rPr lang="zh-CN" altLang="en-US" dirty="0"/>
              <a:t>＄</a:t>
            </a:r>
            <a:r>
              <a:rPr lang="en-US" altLang="zh-CN" dirty="0"/>
              <a:t>10.9,</a:t>
            </a:r>
            <a:r>
              <a:rPr lang="zh-CN" altLang="en-US" dirty="0"/>
              <a:t>￥</a:t>
            </a:r>
            <a:r>
              <a:rPr lang="en-US" altLang="zh-CN" dirty="0"/>
              <a:t>20.5“</a:t>
            </a:r>
            <a:endParaRPr lang="en-US" altLang="zh-CN" dirty="0"/>
          </a:p>
          <a:p>
            <a:pPr eaLnBrk="1" hangingPunct="1"/>
            <a:r>
              <a:rPr lang="en-US" altLang="zh-CN" dirty="0"/>
              <a:t>^[A-Za-z]+$</a:t>
            </a:r>
            <a:r>
              <a:rPr lang="zh-CN" altLang="en-US" dirty="0"/>
              <a:t>   匹配由</a:t>
            </a:r>
            <a:r>
              <a:rPr lang="en-US" altLang="zh-CN" dirty="0"/>
              <a:t>26</a:t>
            </a:r>
            <a:r>
              <a:rPr lang="zh-CN" altLang="en-US" dirty="0"/>
              <a:t>个英文字母组成的字符串</a:t>
            </a:r>
            <a:endParaRPr lang="en-US" altLang="zh-CN" dirty="0"/>
          </a:p>
          <a:p>
            <a:pPr eaLnBrk="1" hangingPunct="1"/>
            <a:r>
              <a:rPr lang="en-US" altLang="zh-CN" dirty="0"/>
              <a:t>^[A-Z]+$</a:t>
            </a:r>
            <a:r>
              <a:rPr lang="zh-CN" altLang="en-US" dirty="0"/>
              <a:t>　　 匹配由</a:t>
            </a:r>
            <a:r>
              <a:rPr lang="en-US" altLang="zh-CN" dirty="0"/>
              <a:t>26</a:t>
            </a:r>
            <a:r>
              <a:rPr lang="zh-CN" altLang="en-US" dirty="0"/>
              <a:t>个英文字母的大写组成的字符串</a:t>
            </a:r>
            <a:endParaRPr lang="en-US" altLang="zh-CN" dirty="0"/>
          </a:p>
          <a:p>
            <a:pPr eaLnBrk="1" hangingPunct="1"/>
            <a:r>
              <a:rPr lang="en-US" altLang="zh-CN" dirty="0"/>
              <a:t>^[a-z]+$</a:t>
            </a:r>
            <a:r>
              <a:rPr lang="zh-CN" altLang="en-US" dirty="0"/>
              <a:t>　　</a:t>
            </a:r>
            <a:r>
              <a:rPr lang="en-US" altLang="zh-CN" dirty="0"/>
              <a:t>  </a:t>
            </a:r>
            <a:r>
              <a:rPr lang="zh-CN" altLang="en-US" dirty="0"/>
              <a:t>匹配由</a:t>
            </a:r>
            <a:r>
              <a:rPr lang="en-US" altLang="zh-CN" dirty="0"/>
              <a:t>26</a:t>
            </a:r>
            <a:r>
              <a:rPr lang="zh-CN" altLang="en-US" dirty="0"/>
              <a:t>个英文字母的小写组成的字符串</a:t>
            </a:r>
            <a:endParaRPr lang="en-US" altLang="zh-CN" dirty="0"/>
          </a:p>
          <a:p>
            <a:pPr eaLnBrk="1" hangingPunct="1"/>
            <a:r>
              <a:rPr lang="en-US" altLang="zh-CN" dirty="0"/>
              <a:t>^[A-Za-z0-9]+$</a:t>
            </a:r>
            <a:r>
              <a:rPr lang="zh-CN" altLang="en-US" dirty="0"/>
              <a:t>　匹配由数字和</a:t>
            </a:r>
            <a:r>
              <a:rPr lang="en-US" altLang="zh-CN" dirty="0"/>
              <a:t>26</a:t>
            </a:r>
            <a:r>
              <a:rPr lang="zh-CN" altLang="en-US" dirty="0"/>
              <a:t>个英文字母组成的字符串</a:t>
            </a:r>
            <a:endParaRPr lang="en-US" altLang="zh-CN" dirty="0"/>
          </a:p>
          <a:p>
            <a:pPr eaLnBrk="1" hangingPunct="1"/>
            <a:r>
              <a:rPr lang="en-US" altLang="zh-CN" dirty="0"/>
              <a:t>^\w+$</a:t>
            </a:r>
            <a:r>
              <a:rPr lang="zh-CN" altLang="en-US" dirty="0"/>
              <a:t>　匹配由数字、</a:t>
            </a:r>
            <a:r>
              <a:rPr lang="en-US" altLang="zh-CN" dirty="0"/>
              <a:t>26</a:t>
            </a:r>
            <a:r>
              <a:rPr lang="zh-CN" altLang="en-US" dirty="0"/>
              <a:t>个英文字母或者下划线组成的字符串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179388" y="1412875"/>
            <a:ext cx="8964612" cy="5256213"/>
          </a:xfrm>
        </p:spPr>
        <p:txBody>
          <a:bodyPr vert="horz" wrap="square" lIns="90479" tIns="44446" rIns="90479" bIns="44446" anchor="t" anchorCtr="0"/>
          <a:p>
            <a:pPr eaLnBrk="1" hangingPunct="1">
              <a:buNone/>
            </a:pPr>
            <a:r>
              <a:rPr lang="en-US" altLang="zh-CN" dirty="0"/>
              <a:t>^[1-9]\d*$</a:t>
            </a:r>
            <a:r>
              <a:rPr lang="zh-CN" altLang="en-US" dirty="0"/>
              <a:t>　 　 </a:t>
            </a:r>
            <a:r>
              <a:rPr lang="en-US" altLang="zh-CN" dirty="0"/>
              <a:t>//</a:t>
            </a:r>
            <a:r>
              <a:rPr lang="zh-CN" altLang="en-US" dirty="0"/>
              <a:t>匹配正整数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^-[1-9]\d*$ </a:t>
            </a:r>
            <a:r>
              <a:rPr lang="zh-CN" altLang="en-US" dirty="0"/>
              <a:t>　 </a:t>
            </a:r>
            <a:r>
              <a:rPr lang="en-US" altLang="zh-CN" dirty="0"/>
              <a:t>//</a:t>
            </a:r>
            <a:r>
              <a:rPr lang="zh-CN" altLang="en-US" dirty="0"/>
              <a:t>匹配负整数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^-?[1-9]\d*$</a:t>
            </a:r>
            <a:r>
              <a:rPr lang="zh-CN" altLang="en-US" dirty="0"/>
              <a:t>　　 </a:t>
            </a:r>
            <a:r>
              <a:rPr lang="en-US" altLang="zh-CN" dirty="0"/>
              <a:t>//</a:t>
            </a:r>
            <a:r>
              <a:rPr lang="zh-CN" altLang="en-US" dirty="0"/>
              <a:t>匹配整数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^[1-9]\d*|0$</a:t>
            </a:r>
            <a:r>
              <a:rPr lang="zh-CN" altLang="en-US" dirty="0"/>
              <a:t>　 </a:t>
            </a:r>
            <a:r>
              <a:rPr lang="en-US" altLang="zh-CN" dirty="0"/>
              <a:t>//</a:t>
            </a:r>
            <a:r>
              <a:rPr lang="zh-CN" altLang="en-US" dirty="0"/>
              <a:t>匹配非负整数（正整数 </a:t>
            </a:r>
            <a:r>
              <a:rPr lang="en-US" altLang="zh-CN" dirty="0"/>
              <a:t>+ 0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^-[1-9]\d*|0$</a:t>
            </a:r>
            <a:r>
              <a:rPr lang="zh-CN" altLang="en-US" dirty="0"/>
              <a:t>　　 </a:t>
            </a:r>
            <a:r>
              <a:rPr lang="en-US" altLang="zh-CN" dirty="0"/>
              <a:t>//</a:t>
            </a:r>
            <a:r>
              <a:rPr lang="zh-CN" altLang="en-US" dirty="0"/>
              <a:t>匹配非正整数（负整数 </a:t>
            </a:r>
            <a:r>
              <a:rPr lang="en-US" altLang="zh-CN" dirty="0"/>
              <a:t>+ 0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^[1-9]\d*\.\d*|0\.\d*[1-9]\d*$</a:t>
            </a:r>
            <a:r>
              <a:rPr lang="zh-CN" altLang="en-US" dirty="0"/>
              <a:t>　　 </a:t>
            </a:r>
            <a:r>
              <a:rPr lang="en-US" altLang="zh-CN" dirty="0"/>
              <a:t>//</a:t>
            </a:r>
            <a:r>
              <a:rPr lang="zh-CN" altLang="en-US" dirty="0"/>
              <a:t>匹配正浮点数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^-([1-9]\d*\.\d*|0\.\d*[1-9]\d*)$</a:t>
            </a:r>
            <a:r>
              <a:rPr lang="zh-CN" altLang="en-US" dirty="0"/>
              <a:t>　 </a:t>
            </a:r>
            <a:r>
              <a:rPr lang="en-US" altLang="zh-CN" dirty="0"/>
              <a:t>//</a:t>
            </a:r>
            <a:r>
              <a:rPr lang="zh-CN" altLang="en-US" dirty="0"/>
              <a:t>匹配负浮点数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^-?([1-9]\d*\.\d*|0\.\d*[1-9]\d*|0?\.0+|0)$</a:t>
            </a:r>
            <a:r>
              <a:rPr lang="zh-CN" altLang="en-US" dirty="0"/>
              <a:t>　 </a:t>
            </a:r>
            <a:r>
              <a:rPr lang="en-US" altLang="zh-CN" dirty="0"/>
              <a:t>//</a:t>
            </a:r>
            <a:r>
              <a:rPr lang="zh-CN" altLang="en-US" dirty="0"/>
              <a:t>匹配浮点数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^[1-9]\d*\.\d*|0\.\d*[1-9]\d*|0?\.0+|0$</a:t>
            </a:r>
            <a:r>
              <a:rPr lang="zh-CN" altLang="en-US" dirty="0"/>
              <a:t>　　 </a:t>
            </a:r>
            <a:r>
              <a:rPr lang="en-US" altLang="zh-CN" dirty="0"/>
              <a:t>//</a:t>
            </a:r>
            <a:r>
              <a:rPr lang="zh-CN" altLang="en-US" dirty="0"/>
              <a:t>匹配非负浮点数（正浮点数 </a:t>
            </a:r>
            <a:r>
              <a:rPr lang="en-US" altLang="zh-CN" dirty="0"/>
              <a:t>+ 0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^(-([1-9]\d*\.\d*|0\.\d*[1-9]\d*))|0?\.0+|0$</a:t>
            </a:r>
            <a:r>
              <a:rPr lang="zh-CN" altLang="en-US" dirty="0"/>
              <a:t>　　</a:t>
            </a:r>
            <a:r>
              <a:rPr lang="en-US" altLang="zh-CN" dirty="0"/>
              <a:t>//</a:t>
            </a:r>
            <a:r>
              <a:rPr lang="zh-CN" altLang="en-US" dirty="0"/>
              <a:t>匹配非正浮点数（负浮点数 </a:t>
            </a:r>
            <a:r>
              <a:rPr lang="en-US" altLang="zh-CN" dirty="0"/>
              <a:t>+ 0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/>
          </p:cNvSpPr>
          <p:nvPr>
            <p:ph type="ctrTitle"/>
          </p:nvPr>
        </p:nvSpPr>
        <p:spPr>
          <a:xfrm>
            <a:off x="3059113" y="1844675"/>
            <a:ext cx="4319587" cy="1368425"/>
          </a:xfrm>
        </p:spPr>
        <p:txBody>
          <a:bodyPr vert="horz" wrap="square" lIns="90479" tIns="44446" rIns="90479" bIns="44446" anchor="b" anchorCtr="0"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+mj-lt"/>
                <a:ea typeface="+mj-ea"/>
                <a:cs typeface="+mj-cs"/>
              </a:rPr>
              <a:t>正则表达式（</a:t>
            </a:r>
            <a:r>
              <a:rPr lang="en-US" altLang="zh-CN" dirty="0">
                <a:latin typeface="+mj-lt"/>
                <a:ea typeface="+mj-ea"/>
                <a:cs typeface="+mj-cs"/>
              </a:rPr>
              <a:t>2</a:t>
            </a:r>
            <a:r>
              <a:rPr lang="zh-CN" altLang="en-US" dirty="0">
                <a:latin typeface="+mj-lt"/>
                <a:ea typeface="+mj-ea"/>
                <a:cs typeface="+mj-cs"/>
              </a:rPr>
              <a:t>）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en-US" altLang="zh-CN" dirty="0"/>
              <a:t>Python</a:t>
            </a:r>
            <a:r>
              <a:rPr lang="zh-CN" altLang="en-US" dirty="0"/>
              <a:t>使用正则表达式</a:t>
            </a:r>
            <a:endParaRPr lang="zh-CN" altLang="en-US" dirty="0"/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56932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包</a:t>
            </a:r>
            <a:r>
              <a:rPr lang="en-US" altLang="zh-CN" dirty="0"/>
              <a:t>re</a:t>
            </a:r>
            <a:r>
              <a:rPr lang="zh-CN" altLang="en-US" dirty="0"/>
              <a:t>支持正则表示式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字符串匹配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字符串分解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字符串替换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正则表达式</a:t>
            </a:r>
            <a:endParaRPr lang="zh-CN" altLang="en-US"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39528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什么是正则表达式？</a:t>
            </a:r>
            <a:endParaRPr lang="en-US" altLang="zh-CN" dirty="0"/>
          </a:p>
          <a:p>
            <a:pPr eaLnBrk="1" hangingPunct="1"/>
            <a:r>
              <a:rPr lang="zh-CN" altLang="en-US" dirty="0"/>
              <a:t>正则表达式有什么用？</a:t>
            </a:r>
            <a:endParaRPr lang="en-US" altLang="zh-CN" dirty="0"/>
          </a:p>
          <a:p>
            <a:pPr eaLnBrk="1" hangingPunct="1"/>
            <a:r>
              <a:rPr lang="zh-CN" altLang="en-US" dirty="0"/>
              <a:t>如何用正则表达式？</a:t>
            </a:r>
            <a:endParaRPr lang="en-US" altLang="zh-CN" dirty="0"/>
          </a:p>
          <a:p>
            <a:pPr eaLnBrk="1" hangingPunct="1"/>
            <a:r>
              <a:rPr lang="zh-CN" altLang="en-US" dirty="0"/>
              <a:t>很多语言都支持正则表达式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从开头找到第一个匹配</a:t>
            </a:r>
            <a:r>
              <a:rPr lang="en-US" altLang="zh-CN" dirty="0"/>
              <a:t>match</a:t>
            </a:r>
            <a:endParaRPr lang="zh-CN" altLang="en-US" dirty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179388" y="1412875"/>
            <a:ext cx="878522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re.match:</a:t>
            </a:r>
            <a:r>
              <a:rPr lang="zh-CN" altLang="en-US" dirty="0">
                <a:solidFill>
                  <a:srgbClr val="974EF8"/>
                </a:solidFill>
              </a:rPr>
              <a:t>字符串匹配</a:t>
            </a:r>
            <a:endParaRPr lang="en-US" altLang="zh-CN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dirty="0"/>
              <a:t>re.match</a:t>
            </a:r>
            <a:r>
              <a:rPr lang="zh-CN" altLang="en-US" dirty="0"/>
              <a:t>的函数原型为：</a:t>
            </a:r>
            <a:r>
              <a:rPr lang="en-US" altLang="zh-CN" dirty="0"/>
              <a:t>re.match(pattern, string, flags)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第一个参数是正则表达式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第二个参数表示要匹配的字符串；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第三个参数是标致位，用于控制正则表达式的匹配方式，如：是否区分大小写，多行匹配等等。</a:t>
            </a:r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re.match</a:t>
            </a:r>
            <a:r>
              <a:rPr lang="zh-CN" altLang="en-US" dirty="0">
                <a:solidFill>
                  <a:srgbClr val="FF0000"/>
                </a:solidFill>
              </a:rPr>
              <a:t>只匹配字符串的开始</a:t>
            </a:r>
            <a:r>
              <a:rPr lang="zh-CN" altLang="en-US" dirty="0"/>
              <a:t>，如果字符串开始不符合正则表达式，则匹配失败，函数返回</a:t>
            </a:r>
            <a:r>
              <a:rPr lang="en-US" altLang="zh-CN" dirty="0">
                <a:solidFill>
                  <a:srgbClr val="FF0000"/>
                </a:solidFill>
              </a:rPr>
              <a:t>None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974EF8"/>
                </a:solidFill>
              </a:rPr>
              <a:t>如果匹配成功，则返回一个</a:t>
            </a:r>
            <a:r>
              <a:rPr lang="en-US" altLang="zh-CN" dirty="0">
                <a:solidFill>
                  <a:srgbClr val="974EF8"/>
                </a:solidFill>
              </a:rPr>
              <a:t>Match</a:t>
            </a:r>
            <a:endParaRPr lang="zh-CN" altLang="en-US" dirty="0">
              <a:solidFill>
                <a:srgbClr val="974EF8"/>
              </a:solidFill>
            </a:endParaRPr>
          </a:p>
          <a:p>
            <a:pPr eaLnBrk="1" hangingPunct="1"/>
            <a:endParaRPr lang="zh-CN" altLang="en-US" dirty="0">
              <a:solidFill>
                <a:srgbClr val="974EF8"/>
              </a:solidFill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en-US" altLang="zh-CN" dirty="0"/>
              <a:t>flags</a:t>
            </a:r>
            <a:endParaRPr lang="zh-CN" altLang="en-US" dirty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56932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sz="2800" dirty="0"/>
              <a:t>re.I  </a:t>
            </a:r>
            <a:r>
              <a:rPr lang="zh-CN" altLang="en-US" sz="2800" dirty="0"/>
              <a:t>表示</a:t>
            </a:r>
            <a:r>
              <a:rPr lang="zh-CN" altLang="en-US" sz="2800" dirty="0">
                <a:solidFill>
                  <a:srgbClr val="974EF8"/>
                </a:solidFill>
              </a:rPr>
              <a:t>大小写忽略</a:t>
            </a:r>
            <a:endParaRPr lang="en-US" altLang="zh-CN" sz="2800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sz="2800" dirty="0"/>
              <a:t>re.M  </a:t>
            </a:r>
            <a:r>
              <a:rPr lang="zh-CN" altLang="en-US" sz="2800" dirty="0">
                <a:solidFill>
                  <a:srgbClr val="974EF8"/>
                </a:solidFill>
              </a:rPr>
              <a:t>多行模式 </a:t>
            </a:r>
            <a:r>
              <a:rPr lang="zh-CN" altLang="en-US" sz="2800" dirty="0"/>
              <a:t>使 </a:t>
            </a:r>
            <a:r>
              <a:rPr lang="en-US" altLang="zh-CN" sz="2800" dirty="0"/>
              <a:t>^ $ </a:t>
            </a:r>
            <a:r>
              <a:rPr lang="zh-CN" altLang="en-US" sz="2800" dirty="0"/>
              <a:t>匹配除了</a:t>
            </a:r>
            <a:r>
              <a:rPr lang="en-US" altLang="zh-CN" sz="2800" dirty="0"/>
              <a:t>string</a:t>
            </a:r>
            <a:r>
              <a:rPr lang="zh-CN" altLang="en-US" sz="2800" dirty="0"/>
              <a:t>开始结束外，还匹配一行的开始和结束</a:t>
            </a:r>
            <a:endParaRPr lang="en-US" altLang="zh-CN" sz="2800" dirty="0"/>
          </a:p>
          <a:p>
            <a:pPr eaLnBrk="1" hangingPunct="1"/>
            <a:r>
              <a:rPr lang="en-US" altLang="zh-CN" sz="2800" dirty="0"/>
              <a:t>re.S  “.“ </a:t>
            </a:r>
            <a:r>
              <a:rPr lang="zh-CN" altLang="en-US" sz="2800" dirty="0"/>
              <a:t>匹配包括‘</a:t>
            </a:r>
            <a:r>
              <a:rPr lang="en-US" altLang="zh-CN" sz="2800" dirty="0">
                <a:solidFill>
                  <a:srgbClr val="974EF8"/>
                </a:solidFill>
              </a:rPr>
              <a:t>\n’</a:t>
            </a:r>
            <a:r>
              <a:rPr lang="zh-CN" altLang="en-US" sz="2800" dirty="0">
                <a:solidFill>
                  <a:srgbClr val="974EF8"/>
                </a:solidFill>
              </a:rPr>
              <a:t>在内的任意字符</a:t>
            </a:r>
            <a:r>
              <a:rPr lang="zh-CN" altLang="en-US" sz="2800" dirty="0"/>
              <a:t>，否则 </a:t>
            </a:r>
            <a:r>
              <a:rPr lang="en-US" altLang="zh-CN" sz="2800" dirty="0"/>
              <a:t>. </a:t>
            </a:r>
            <a:r>
              <a:rPr lang="zh-CN" altLang="en-US" sz="2800" dirty="0"/>
              <a:t>不包括‘</a:t>
            </a:r>
            <a:r>
              <a:rPr lang="en-US" altLang="zh-CN" sz="2800" dirty="0"/>
              <a:t>\n’</a:t>
            </a:r>
            <a:endParaRPr lang="en-US" altLang="zh-CN" sz="2800" dirty="0"/>
          </a:p>
          <a:p>
            <a:pPr eaLnBrk="1" hangingPunct="1"/>
            <a:r>
              <a:rPr lang="en-US" altLang="zh-CN" sz="2800" dirty="0"/>
              <a:t>re.X </a:t>
            </a:r>
            <a:r>
              <a:rPr lang="zh-CN" altLang="en-US" sz="2800" dirty="0"/>
              <a:t> 为了写正则表达式，会忽略一些空格和</a:t>
            </a:r>
            <a:r>
              <a:rPr lang="en-US" altLang="zh-CN" sz="2800" dirty="0"/>
              <a:t>#</a:t>
            </a:r>
            <a:r>
              <a:rPr lang="zh-CN" altLang="en-US" sz="2800" dirty="0"/>
              <a:t>后面的注释</a:t>
            </a:r>
            <a:endParaRPr lang="en-US" altLang="zh-CN" sz="2800" dirty="0"/>
          </a:p>
          <a:p>
            <a:pPr eaLnBrk="1" hangingPunct="1"/>
            <a:r>
              <a:rPr lang="en-US" altLang="zh-CN" sz="2800" dirty="0"/>
              <a:t>re.L </a:t>
            </a:r>
            <a:r>
              <a:rPr lang="zh-CN" altLang="en-US" sz="2800" dirty="0"/>
              <a:t>本地化    </a:t>
            </a:r>
            <a:r>
              <a:rPr lang="en-US" altLang="zh-CN" sz="2800" dirty="0"/>
              <a:t>\w</a:t>
            </a:r>
            <a:r>
              <a:rPr lang="zh-CN" altLang="en-US" sz="2800" dirty="0"/>
              <a:t>也匹配</a:t>
            </a:r>
            <a:r>
              <a:rPr lang="zh-CN" altLang="en-US" sz="2800" dirty="0">
                <a:solidFill>
                  <a:srgbClr val="974EF8"/>
                </a:solidFill>
              </a:rPr>
              <a:t>本地化</a:t>
            </a:r>
            <a:r>
              <a:rPr lang="zh-CN" altLang="en-US" sz="2800" dirty="0"/>
              <a:t>语言 例如汉字</a:t>
            </a:r>
            <a:endParaRPr lang="zh-CN" altLang="en-US" sz="2800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431800" y="1412875"/>
            <a:ext cx="8280400" cy="4464050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en-US" altLang="zh-CN" dirty="0"/>
              <a:t>import re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text = "JGood is a handsome boy, he is cool, clever, and so on..." 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m = re.match("(\w+)\s", text) 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if m: 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    print (</a:t>
            </a:r>
            <a:r>
              <a:rPr lang="en-US" altLang="zh-CN" dirty="0">
                <a:solidFill>
                  <a:srgbClr val="FF0000"/>
                </a:solidFill>
              </a:rPr>
              <a:t>m.group(), </a:t>
            </a:r>
            <a:r>
              <a:rPr lang="en-US" altLang="zh-CN" dirty="0"/>
              <a:t>'\n‘)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else: 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    print ('not match‘) 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&gt;&gt;&gt; </a:t>
            </a:r>
            <a:r>
              <a:rPr lang="en-US" altLang="zh-CN" dirty="0">
                <a:solidFill>
                  <a:srgbClr val="7575D1"/>
                </a:solidFill>
              </a:rPr>
              <a:t>JGood</a:t>
            </a:r>
            <a:endParaRPr lang="zh-CN" altLang="en-US" dirty="0">
              <a:solidFill>
                <a:srgbClr val="7575D1"/>
              </a:solidFill>
            </a:endParaRPr>
          </a:p>
        </p:txBody>
      </p:sp>
      <p:sp>
        <p:nvSpPr>
          <p:cNvPr id="44036" name="矩形 1"/>
          <p:cNvSpPr/>
          <p:nvPr/>
        </p:nvSpPr>
        <p:spPr>
          <a:xfrm>
            <a:off x="1885950" y="5934075"/>
            <a:ext cx="6804025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\w 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任意字母或下划线</a:t>
            </a:r>
            <a:endParaRPr lang="zh-CN" altLang="en-US" dirty="0">
              <a:solidFill>
                <a:srgbClr val="7030A0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+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至少出现一次</a:t>
            </a:r>
            <a:endParaRPr lang="zh-CN" altLang="en-US" dirty="0">
              <a:solidFill>
                <a:srgbClr val="7030A0"/>
              </a:solidFill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\s 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包括空格、制表符、换页符等空白字符的其中任意一个</a:t>
            </a:r>
            <a:endParaRPr lang="zh-CN" altLang="en-US" dirty="0">
              <a:solidFill>
                <a:srgbClr val="7030A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找到一个结果</a:t>
            </a:r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287338" y="1412875"/>
            <a:ext cx="856932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re.search</a:t>
            </a:r>
            <a:r>
              <a:rPr lang="zh-CN" altLang="en-US" dirty="0"/>
              <a:t>和</a:t>
            </a:r>
            <a:r>
              <a:rPr lang="en-US" altLang="zh-CN" dirty="0"/>
              <a:t>re.match</a:t>
            </a:r>
            <a:r>
              <a:rPr lang="zh-CN" altLang="en-US" dirty="0">
                <a:solidFill>
                  <a:srgbClr val="974EF8"/>
                </a:solidFill>
              </a:rPr>
              <a:t>参数相同</a:t>
            </a:r>
            <a:endParaRPr lang="en-US" altLang="zh-CN" dirty="0">
              <a:solidFill>
                <a:srgbClr val="974EF8"/>
              </a:solidFill>
            </a:endParaRPr>
          </a:p>
          <a:p>
            <a:pPr lvl="1" eaLnBrk="1" hangingPunct="1"/>
            <a:r>
              <a:rPr lang="en-US" altLang="zh-CN" dirty="0"/>
              <a:t>re.search</a:t>
            </a:r>
            <a:r>
              <a:rPr lang="zh-CN" altLang="en-US" dirty="0"/>
              <a:t>函数会在</a:t>
            </a:r>
            <a:r>
              <a:rPr lang="zh-CN" altLang="en-US" dirty="0">
                <a:solidFill>
                  <a:srgbClr val="FF0000"/>
                </a:solidFill>
              </a:rPr>
              <a:t>字符串内查找模式匹配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直到找到第一个匹配然后返回</a:t>
            </a:r>
            <a:r>
              <a:rPr lang="zh-CN" altLang="en-US" dirty="0"/>
              <a:t>，如果字符串没有匹配，则返回</a:t>
            </a:r>
            <a:r>
              <a:rPr lang="en-US" altLang="zh-CN" dirty="0"/>
              <a:t>None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re.match</a:t>
            </a:r>
            <a:r>
              <a:rPr lang="zh-CN" altLang="en-US" dirty="0"/>
              <a:t>与</a:t>
            </a:r>
            <a:r>
              <a:rPr lang="en-US" altLang="zh-CN" dirty="0"/>
              <a:t>re.search</a:t>
            </a:r>
            <a:r>
              <a:rPr lang="zh-CN" altLang="en-US" dirty="0"/>
              <a:t>的区别：</a:t>
            </a:r>
            <a:r>
              <a:rPr lang="en-US" altLang="zh-CN" dirty="0">
                <a:solidFill>
                  <a:srgbClr val="FF0000"/>
                </a:solidFill>
              </a:rPr>
              <a:t>re.match</a:t>
            </a:r>
            <a:r>
              <a:rPr lang="zh-CN" altLang="en-US" dirty="0">
                <a:solidFill>
                  <a:srgbClr val="FF0000"/>
                </a:solidFill>
              </a:rPr>
              <a:t>只匹配</a:t>
            </a:r>
            <a:r>
              <a:rPr lang="zh-CN" altLang="en-US" b="0" dirty="0">
                <a:solidFill>
                  <a:srgbClr val="FF0000"/>
                </a:solidFill>
              </a:rPr>
              <a:t>字符串的开始</a:t>
            </a:r>
            <a:r>
              <a:rPr lang="zh-CN" altLang="en-US" dirty="0"/>
              <a:t>，如果字符串开始不符合正则表达式，则匹配失败，函数返回</a:t>
            </a:r>
            <a:r>
              <a:rPr lang="en-US" altLang="zh-CN" dirty="0"/>
              <a:t>None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而</a:t>
            </a:r>
            <a:r>
              <a:rPr lang="en-US" altLang="zh-CN" dirty="0"/>
              <a:t>re.search</a:t>
            </a:r>
            <a:r>
              <a:rPr lang="zh-CN" altLang="en-US" dirty="0"/>
              <a:t>匹配整个字符串，直到找到一个匹配。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如何得到返回结果</a:t>
            </a:r>
            <a:endParaRPr lang="zh-CN" altLang="en-US" dirty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323850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rst = re.match()</a:t>
            </a:r>
            <a:endParaRPr lang="en-US" altLang="zh-CN" dirty="0"/>
          </a:p>
          <a:p>
            <a:pPr eaLnBrk="1" hangingPunct="1"/>
            <a:r>
              <a:rPr lang="en-US" altLang="zh-CN" dirty="0"/>
              <a:t>rst = re.search()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找到的起始位置 </a:t>
            </a:r>
            <a:r>
              <a:rPr lang="en-US" altLang="zh-CN" dirty="0"/>
              <a:t>rst.start()</a:t>
            </a:r>
            <a:endParaRPr lang="en-US" altLang="zh-CN" dirty="0"/>
          </a:p>
          <a:p>
            <a:pPr eaLnBrk="1" hangingPunct="1"/>
            <a:r>
              <a:rPr lang="zh-CN" altLang="en-US" dirty="0"/>
              <a:t>找到的结束位置</a:t>
            </a:r>
            <a:r>
              <a:rPr lang="en-US" altLang="zh-CN" dirty="0"/>
              <a:t>rst.end()</a:t>
            </a:r>
            <a:endParaRPr lang="en-US" altLang="zh-CN" dirty="0"/>
          </a:p>
          <a:p>
            <a:pPr eaLnBrk="1" hangingPunct="1"/>
            <a:r>
              <a:rPr lang="zh-CN" altLang="en-US" dirty="0"/>
              <a:t>找到的区间 </a:t>
            </a:r>
            <a:r>
              <a:rPr lang="en-US" altLang="zh-CN" dirty="0"/>
              <a:t>rst.span ()</a:t>
            </a:r>
            <a:endParaRPr lang="en-US" altLang="zh-CN" dirty="0"/>
          </a:p>
          <a:p>
            <a:pPr eaLnBrk="1" hangingPunct="1"/>
            <a:r>
              <a:rPr lang="zh-CN" altLang="en-US" dirty="0"/>
              <a:t>找到的组 </a:t>
            </a:r>
            <a:r>
              <a:rPr lang="en-US" altLang="zh-CN" dirty="0"/>
              <a:t>rst.group ()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文本框 4"/>
          <p:cNvSpPr txBox="1"/>
          <p:nvPr>
            <p:custDataLst>
              <p:tags r:id="rId1"/>
            </p:custDataLst>
          </p:nvPr>
        </p:nvSpPr>
        <p:spPr>
          <a:xfrm>
            <a:off x="190500" y="1412875"/>
            <a:ext cx="8774113" cy="33115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import re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text = "JGood is a handsome boy, he is cool, clever, and so on..."  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m = re.search("\s(\w+)\s", text)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if m:  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    print (m.group(1), m.start(), m.end(), m.span(),'\n' )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else:  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eaLnBrk="1" hangingPunct="1"/>
            <a:r>
              <a:rPr lang="en-US" altLang="zh-CN" sz="2000" dirty="0">
                <a:latin typeface="Verdana" panose="020B0604030504040204" pitchFamily="34" charset="0"/>
              </a:rPr>
              <a:t>    print ('not match')</a:t>
            </a: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 eaLnBrk="1" hangingPunct="1"/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 eaLnBrk="1" hangingPunct="1"/>
            <a:r>
              <a:rPr lang="zh-CN" altLang="en-US" sz="2000" dirty="0">
                <a:solidFill>
                  <a:srgbClr val="639EF4"/>
                </a:solidFill>
                <a:latin typeface="Verdana" panose="020B0604030504040204" pitchFamily="34" charset="0"/>
              </a:rPr>
              <a:t>输出是？</a:t>
            </a: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Verdana" panose="020B0604030504040204" pitchFamily="34" charset="0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1]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作答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849938"/>
            <a:ext cx="9144000" cy="365125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3.0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以上版本雨课堂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39750" y="5300663"/>
          <a:ext cx="8497888" cy="679450"/>
        </p:xfrm>
        <a:graphic>
          <a:graphicData uri="http://schemas.openxmlformats.org/drawingml/2006/table">
            <a:tbl>
              <a:tblPr/>
              <a:tblGrid>
                <a:gridCol w="1800225"/>
                <a:gridCol w="6697663"/>
              </a:tblGrid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包括空格、制表符、换页符等空白字符的其中任意一个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8141" name="组合 10"/>
          <p:cNvGrpSpPr/>
          <p:nvPr/>
        </p:nvGrpSpPr>
        <p:grpSpPr>
          <a:xfrm>
            <a:off x="0" y="0"/>
            <a:ext cx="9144000" cy="635000"/>
            <a:chOff x="36512" y="-21319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36512" y="-21319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5"/>
              </p:custDataLst>
            </p:nvPr>
          </p:nvSpPr>
          <p:spPr>
            <a:xfrm>
              <a:off x="36512" y="-21319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5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90512" y="-21319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146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562417" y="87901"/>
              <a:ext cx="2286000" cy="50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48142" name="图片 3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找到所有结果</a:t>
            </a:r>
            <a:endParaRPr lang="zh-CN" altLang="en-US" dirty="0"/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424863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re.findall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re.findall</a:t>
            </a:r>
            <a:r>
              <a:rPr lang="zh-CN" altLang="en-US" dirty="0"/>
              <a:t>可以获取字符串中</a:t>
            </a:r>
            <a:r>
              <a:rPr lang="zh-CN" altLang="en-US" dirty="0">
                <a:solidFill>
                  <a:srgbClr val="974EF8"/>
                </a:solidFill>
              </a:rPr>
              <a:t>所有匹配</a:t>
            </a:r>
            <a:r>
              <a:rPr lang="zh-CN" altLang="en-US" dirty="0"/>
              <a:t>的字符串，</a:t>
            </a:r>
            <a:r>
              <a:rPr lang="zh-CN" altLang="en-US" dirty="0">
                <a:solidFill>
                  <a:srgbClr val="FF0000"/>
                </a:solidFill>
              </a:rPr>
              <a:t>返回一个列表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如：</a:t>
            </a:r>
            <a:r>
              <a:rPr lang="en-US" altLang="zh-CN" dirty="0"/>
              <a:t>re.findall('\w*oo\w*', text)</a:t>
            </a:r>
            <a:r>
              <a:rPr lang="zh-CN" altLang="en-US" dirty="0"/>
              <a:t>；获取字符串中，包含</a:t>
            </a:r>
            <a:r>
              <a:rPr lang="en-US" altLang="zh-CN" dirty="0"/>
              <a:t>'oo'</a:t>
            </a:r>
            <a:r>
              <a:rPr lang="zh-CN" altLang="en-US" dirty="0"/>
              <a:t>的所有单词。</a:t>
            </a:r>
            <a:endParaRPr lang="en-US" altLang="zh-CN" dirty="0"/>
          </a:p>
          <a:p>
            <a:pPr eaLnBrk="1" hangingPunct="1"/>
            <a:r>
              <a:rPr lang="en-US" altLang="zh-CN" sz="3600" dirty="0"/>
              <a:t>re.finditer</a:t>
            </a:r>
            <a:endParaRPr lang="en-US" altLang="zh-CN" sz="3600" dirty="0"/>
          </a:p>
          <a:p>
            <a:pPr lvl="1" eaLnBrk="1" hangingPunct="1"/>
            <a:r>
              <a:rPr lang="en-US" altLang="zh-CN" dirty="0"/>
              <a:t>re.finditer</a:t>
            </a:r>
            <a:r>
              <a:rPr lang="zh-CN" altLang="en-US" dirty="0"/>
              <a:t>可以获取字符串中</a:t>
            </a:r>
            <a:r>
              <a:rPr lang="zh-CN" altLang="en-US" dirty="0">
                <a:solidFill>
                  <a:srgbClr val="974EF8"/>
                </a:solidFill>
              </a:rPr>
              <a:t>所有匹配</a:t>
            </a:r>
            <a:r>
              <a:rPr lang="zh-CN" altLang="en-US" dirty="0"/>
              <a:t>的字符串，</a:t>
            </a:r>
            <a:r>
              <a:rPr lang="zh-CN" altLang="en-US" dirty="0">
                <a:solidFill>
                  <a:srgbClr val="FF0000"/>
                </a:solidFill>
              </a:rPr>
              <a:t>返回一个迭代器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如：</a:t>
            </a:r>
            <a:r>
              <a:rPr lang="en-US" altLang="zh-CN" dirty="0"/>
              <a:t>re.finditer(‘\w*oo\w*’, text)</a:t>
            </a:r>
            <a:r>
              <a:rPr lang="zh-CN" altLang="en-US" dirty="0"/>
              <a:t>；返回一个迭代器。</a:t>
            </a:r>
            <a:endParaRPr lang="zh-CN" altLang="en-US" dirty="0"/>
          </a:p>
          <a:p>
            <a:pPr lvl="1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文本框 4"/>
          <p:cNvSpPr txBox="1"/>
          <p:nvPr>
            <p:custDataLst>
              <p:tags r:id="rId1"/>
            </p:custDataLst>
          </p:nvPr>
        </p:nvSpPr>
        <p:spPr>
          <a:xfrm>
            <a:off x="539750" y="1484313"/>
            <a:ext cx="8064500" cy="2847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import re</a:t>
            </a: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s='12 drummers drumming, 11 pipers piping, 10 lords a-leaping'</a:t>
            </a: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l = re.findall ('\s+\d+', s)</a:t>
            </a: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print (l) </a:t>
            </a: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000" dirty="0">
              <a:solidFill>
                <a:srgbClr val="639EF4"/>
              </a:solidFill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639EF4"/>
                </a:solidFill>
                <a:latin typeface="Verdana" panose="020B0604030504040204" pitchFamily="34" charset="0"/>
              </a:rPr>
              <a:t>输出是：</a:t>
            </a: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Verdana" panose="020B0604030504040204" pitchFamily="34" charset="0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Verdana" panose="020B0604030504040204" pitchFamily="34" charset="0"/>
              </a:rPr>
              <a:t>1]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作答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849938"/>
            <a:ext cx="9144000" cy="365125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3.0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以上版本雨课堂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grpSp>
        <p:nvGrpSpPr>
          <p:cNvPr id="50181" name="组合 10"/>
          <p:cNvGrpSpPr/>
          <p:nvPr/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85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186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50182" name="图片 3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323850" y="1412875"/>
            <a:ext cx="8569325" cy="5256213"/>
          </a:xfrm>
        </p:spPr>
        <p:txBody>
          <a:bodyPr vert="horz" wrap="square" lIns="90479" tIns="44446" rIns="90479" bIns="44446" anchor="t" anchorCtr="0"/>
          <a:p>
            <a:pPr>
              <a:buNone/>
            </a:pPr>
            <a:r>
              <a:rPr lang="en-US" altLang="zh-CN" dirty="0"/>
              <a:t>import re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s='12 drummers drumming, 11 pipers piping, 10 lords a-leaping'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iter = re.finditer('\s+\d+', s)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for i in iter: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print (i.group(), i.span())</a:t>
            </a:r>
            <a:endParaRPr lang="en-US" altLang="zh-CN" dirty="0"/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11 (21, 24)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 10 (39, 42)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re.M</a:t>
            </a:r>
            <a:endParaRPr lang="zh-CN" altLang="en-US" dirty="0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28733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marL="0" indent="0">
              <a:buNone/>
            </a:pPr>
            <a:r>
              <a:rPr lang="en-US" altLang="zh-CN" dirty="0"/>
              <a:t>import re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print (re.findall("\s\d+$", "I love 123\n Do you love 234\n"))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974EF8"/>
                </a:solidFill>
              </a:rPr>
              <a:t>[' 234']</a:t>
            </a:r>
            <a:endParaRPr lang="en-US" altLang="zh-CN" dirty="0">
              <a:solidFill>
                <a:srgbClr val="974EF8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print (re.findall("\s\d+$", "I love 123\n Do you love 234\n", re.M))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974EF8"/>
                </a:solidFill>
              </a:rPr>
              <a:t>[' 123', ' 234']</a:t>
            </a:r>
            <a:endParaRPr lang="zh-CN" altLang="en-US" dirty="0">
              <a:solidFill>
                <a:srgbClr val="974EF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什么是正则表达式</a:t>
            </a:r>
            <a:endParaRPr lang="zh-CN" altLang="en-US"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50825" y="1484313"/>
            <a:ext cx="8740775" cy="4956175"/>
          </a:xfrm>
        </p:spPr>
        <p:txBody>
          <a:bodyPr vert="horz" wrap="square" lIns="90479" tIns="44446" rIns="90479" bIns="44446" numCol="1" anchor="t" anchorCtr="0" compatLnSpc="1"/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在计算机科学中，指一个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74EF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用来描述或者匹配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74EF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一系列符合某个句法规则的字符串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单个字符串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010-\d{8}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010-627[789]\d{4}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鼻祖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美国新泽西州的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Warren McCulloch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美国底特律的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Walter Pitts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推广人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Ken Thompson Unix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创始人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-"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Jeffrey 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Friedl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分组</a:t>
            </a:r>
            <a:endParaRPr lang="zh-CN" altLang="en-US" dirty="0"/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5256213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匹配感兴趣的部分并将其</a:t>
            </a:r>
            <a:r>
              <a:rPr lang="zh-CN" altLang="en-US" dirty="0">
                <a:solidFill>
                  <a:srgbClr val="974EF8"/>
                </a:solidFill>
              </a:rPr>
              <a:t>分成几个小组</a:t>
            </a:r>
            <a:endParaRPr lang="en-US" altLang="zh-CN" dirty="0">
              <a:solidFill>
                <a:srgbClr val="974EF8"/>
              </a:solidFill>
            </a:endParaRPr>
          </a:p>
          <a:p>
            <a:pPr eaLnBrk="1" hangingPunct="1"/>
            <a:r>
              <a:rPr lang="en-US" altLang="zh-CN" sz="2800" dirty="0"/>
              <a:t>m = re.match('(a(b)c)d’, 'abcd')</a:t>
            </a:r>
            <a:br>
              <a:rPr lang="en-US" altLang="zh-CN" sz="2800" dirty="0"/>
            </a:br>
            <a:r>
              <a:rPr lang="en-US" altLang="zh-CN" sz="2800" dirty="0"/>
              <a:t>m.group(0)</a:t>
            </a:r>
            <a:br>
              <a:rPr lang="en-US" altLang="zh-CN" sz="2800" dirty="0"/>
            </a:br>
            <a:r>
              <a:rPr lang="en-US" altLang="zh-CN" sz="2800" dirty="0"/>
              <a:t>'abcd‘</a:t>
            </a:r>
            <a:br>
              <a:rPr lang="en-US" altLang="zh-CN" sz="2800" dirty="0"/>
            </a:br>
            <a:endParaRPr lang="en-US" altLang="zh-CN" sz="2800" dirty="0"/>
          </a:p>
          <a:p>
            <a:pPr eaLnBrk="1" hangingPunct="1"/>
            <a:r>
              <a:rPr lang="en-US" altLang="zh-CN" sz="2800" dirty="0"/>
              <a:t>m.group(1)</a:t>
            </a:r>
            <a:br>
              <a:rPr lang="en-US" altLang="zh-CN" sz="2800" dirty="0"/>
            </a:br>
            <a:r>
              <a:rPr lang="en-US" altLang="zh-CN" sz="2800" dirty="0"/>
              <a:t>'abc‘</a:t>
            </a:r>
            <a:br>
              <a:rPr lang="en-US" altLang="zh-CN" sz="2800" dirty="0"/>
            </a:br>
            <a:endParaRPr lang="en-US" altLang="zh-CN" sz="2800" dirty="0"/>
          </a:p>
          <a:p>
            <a:pPr eaLnBrk="1" hangingPunct="1"/>
            <a:r>
              <a:rPr lang="en-US" altLang="zh-CN" sz="2800" dirty="0"/>
              <a:t>m.group(2)</a:t>
            </a:r>
            <a:br>
              <a:rPr lang="en-US" altLang="zh-CN" sz="2800" dirty="0"/>
            </a:br>
            <a:r>
              <a:rPr lang="en-US" altLang="zh-CN" sz="2800" dirty="0"/>
              <a:t>'b'</a:t>
            </a:r>
            <a:br>
              <a:rPr lang="en-US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贪婪 </a:t>
            </a:r>
            <a:r>
              <a:rPr lang="en-US" altLang="zh-CN" dirty="0"/>
              <a:t>vs </a:t>
            </a:r>
            <a:r>
              <a:rPr lang="zh-CN" altLang="en-US" dirty="0"/>
              <a:t>不贪婪</a:t>
            </a:r>
            <a:endParaRPr lang="zh-CN" altLang="en-US" dirty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xfrm>
            <a:off x="250825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sz="2600" dirty="0"/>
              <a:t>s = '&lt;html&gt;&lt;head&gt;&lt;title&gt;Title&lt;/title&gt;' 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print (re.match('&lt;.*&gt;', s).span()) </a:t>
            </a:r>
            <a:endParaRPr lang="en-US" altLang="zh-CN" sz="2600" dirty="0"/>
          </a:p>
          <a:p>
            <a:pPr lvl="1" eaLnBrk="1" hangingPunct="1"/>
            <a:r>
              <a:rPr lang="en-US" altLang="zh-CN" sz="2600" dirty="0"/>
              <a:t>(0, 32)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print (re.match('&lt;.*&gt;', s).group()) </a:t>
            </a:r>
            <a:r>
              <a:rPr lang="en-US" altLang="zh-CN" sz="2600" dirty="0">
                <a:solidFill>
                  <a:srgbClr val="FF0000"/>
                </a:solidFill>
              </a:rPr>
              <a:t>&lt;html&gt;&lt;head&gt;&lt;title&gt;Title&lt;/title&gt; 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2600" dirty="0"/>
          </a:p>
          <a:p>
            <a:pPr eaLnBrk="1" hangingPunct="1"/>
            <a:r>
              <a:rPr lang="en-US" altLang="zh-CN" sz="2600" dirty="0"/>
              <a:t>print (re.match('&lt;.*?&gt;', s).span()) </a:t>
            </a:r>
            <a:endParaRPr lang="en-US" altLang="zh-CN" sz="2600" dirty="0"/>
          </a:p>
          <a:p>
            <a:pPr lvl="1" eaLnBrk="1" hangingPunct="1"/>
            <a:r>
              <a:rPr lang="en-US" altLang="zh-CN" sz="2600" dirty="0">
                <a:solidFill>
                  <a:srgbClr val="FF0000"/>
                </a:solidFill>
              </a:rPr>
              <a:t>(0,6)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600" dirty="0"/>
              <a:t>print (re.match('&lt;.*?&gt;', s).group()) </a:t>
            </a:r>
            <a:endParaRPr lang="en-US" altLang="zh-CN" sz="2600" dirty="0"/>
          </a:p>
          <a:p>
            <a:pPr eaLnBrk="1" hangingPunct="1"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	&lt;html&gt; 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54276" name="矩形 1"/>
          <p:cNvSpPr/>
          <p:nvPr/>
        </p:nvSpPr>
        <p:spPr>
          <a:xfrm>
            <a:off x="7308850" y="2781300"/>
            <a:ext cx="1306513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*</a:t>
            </a:r>
            <a:r>
              <a:rPr lang="en-US" altLang="zh-CN" dirty="0">
                <a:solidFill>
                  <a:srgbClr val="7030A0"/>
                </a:solidFill>
                <a:latin typeface="Verdana" panose="020B0604030504040204" pitchFamily="34" charset="0"/>
              </a:rPr>
              <a:t>? </a:t>
            </a:r>
            <a:r>
              <a:rPr lang="zh-CN" altLang="en-US" dirty="0">
                <a:solidFill>
                  <a:srgbClr val="7030A0"/>
                </a:solidFill>
                <a:latin typeface="Verdana" panose="020B0604030504040204" pitchFamily="34" charset="0"/>
              </a:rPr>
              <a:t>重复任意次，但尽可能少重复 </a:t>
            </a:r>
            <a:endParaRPr lang="zh-CN" altLang="en-US" dirty="0">
              <a:solidFill>
                <a:srgbClr val="7030A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编译为对象</a:t>
            </a:r>
            <a:r>
              <a:rPr lang="en-US" altLang="zh-CN" dirty="0"/>
              <a:t>compile </a:t>
            </a:r>
            <a:endParaRPr lang="zh-CN" altLang="en-US" dirty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>
          <a:xfrm>
            <a:off x="250825" y="1484313"/>
            <a:ext cx="8497888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re.compile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把正则表达式编译成一个</a:t>
            </a:r>
            <a:r>
              <a:rPr lang="zh-CN" altLang="en-US" dirty="0">
                <a:solidFill>
                  <a:srgbClr val="974EF8"/>
                </a:solidFill>
              </a:rPr>
              <a:t>正则表达式对象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compile(pattern, [flags]) 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根据正则表达式字符串 </a:t>
            </a:r>
            <a:r>
              <a:rPr lang="en-US" altLang="zh-CN" dirty="0"/>
              <a:t>pattern </a:t>
            </a:r>
            <a:r>
              <a:rPr lang="zh-CN" altLang="en-US" dirty="0"/>
              <a:t>和可选的</a:t>
            </a:r>
            <a:r>
              <a:rPr lang="en-US" altLang="zh-CN" dirty="0"/>
              <a:t>flags </a:t>
            </a:r>
            <a:r>
              <a:rPr lang="zh-CN" altLang="en-US" dirty="0"/>
              <a:t>生成正则表达式 对象，其中</a:t>
            </a:r>
            <a:r>
              <a:rPr lang="en-US" altLang="zh-CN" dirty="0"/>
              <a:t>flags</a:t>
            </a:r>
            <a:r>
              <a:rPr lang="zh-CN" altLang="en-US" dirty="0"/>
              <a:t>有下面的定义：</a:t>
            </a:r>
            <a:endParaRPr lang="en-US" altLang="zh-CN" dirty="0"/>
          </a:p>
          <a:p>
            <a:pPr lvl="3" eaLnBrk="1" hangingPunct="1"/>
            <a:r>
              <a:rPr lang="en-US" altLang="zh-CN" dirty="0"/>
              <a:t>I </a:t>
            </a:r>
            <a:r>
              <a:rPr lang="zh-CN" altLang="en-US" dirty="0"/>
              <a:t>表示大小写忽略</a:t>
            </a:r>
            <a:endParaRPr lang="en-US" altLang="zh-CN" dirty="0"/>
          </a:p>
          <a:p>
            <a:pPr lvl="3" eaLnBrk="1" hangingPunct="1"/>
            <a:r>
              <a:rPr lang="en-US" altLang="zh-CN" dirty="0"/>
              <a:t>M </a:t>
            </a:r>
            <a:r>
              <a:rPr lang="zh-CN" altLang="en-US" dirty="0"/>
              <a:t>多行模式 使 </a:t>
            </a:r>
            <a:r>
              <a:rPr lang="en-US" altLang="zh-CN" dirty="0"/>
              <a:t>^ $ </a:t>
            </a:r>
            <a:r>
              <a:rPr lang="zh-CN" altLang="en-US" dirty="0"/>
              <a:t>匹配除了</a:t>
            </a:r>
            <a:r>
              <a:rPr lang="en-US" altLang="zh-CN" dirty="0"/>
              <a:t>string</a:t>
            </a:r>
            <a:r>
              <a:rPr lang="zh-CN" altLang="en-US" dirty="0"/>
              <a:t>开始结束外，还匹配一行的开始和结束</a:t>
            </a:r>
            <a:endParaRPr lang="en-US" altLang="zh-CN" dirty="0"/>
          </a:p>
          <a:p>
            <a:pPr lvl="3" eaLnBrk="1" hangingPunct="1"/>
            <a:r>
              <a:rPr lang="en-US" altLang="zh-CN" dirty="0"/>
              <a:t>S </a:t>
            </a:r>
            <a:r>
              <a:rPr lang="zh-CN" altLang="en-US" dirty="0"/>
              <a:t>单行模式 </a:t>
            </a:r>
            <a:r>
              <a:rPr lang="en-US" altLang="zh-CN" dirty="0"/>
              <a:t>“.“ </a:t>
            </a:r>
            <a:r>
              <a:rPr lang="zh-CN" altLang="en-US" dirty="0"/>
              <a:t>匹配包括‘</a:t>
            </a:r>
            <a:r>
              <a:rPr lang="en-US" altLang="zh-CN" dirty="0"/>
              <a:t>\n’</a:t>
            </a:r>
            <a:r>
              <a:rPr lang="zh-CN" altLang="en-US" dirty="0"/>
              <a:t>在内的任意字符，否则 </a:t>
            </a:r>
            <a:r>
              <a:rPr lang="en-US" altLang="zh-CN" dirty="0"/>
              <a:t>. </a:t>
            </a:r>
            <a:r>
              <a:rPr lang="zh-CN" altLang="en-US" dirty="0"/>
              <a:t>不包括‘</a:t>
            </a:r>
            <a:r>
              <a:rPr lang="en-US" altLang="zh-CN" dirty="0"/>
              <a:t>\n’ </a:t>
            </a:r>
            <a:endParaRPr lang="en-US" altLang="zh-CN" dirty="0"/>
          </a:p>
          <a:p>
            <a:pPr lvl="1" eaLnBrk="1" hangingPunct="1">
              <a:buNone/>
            </a:pPr>
            <a:r>
              <a:rPr lang="en-US" altLang="zh-CN" dirty="0"/>
              <a:t>p = re.compile( '(blue|white|red)')</a:t>
            </a:r>
            <a:endParaRPr lang="en-US" altLang="zh-CN" dirty="0"/>
          </a:p>
          <a:p>
            <a:pPr lvl="1" eaLnBrk="1" hangingPunct="1">
              <a:buNone/>
            </a:pPr>
            <a:r>
              <a:rPr lang="en-US" altLang="zh-CN" dirty="0"/>
              <a:t>p.search(“I like blue and red”)</a:t>
            </a:r>
            <a:endParaRPr lang="en-US" altLang="zh-CN" dirty="0"/>
          </a:p>
          <a:p>
            <a:pPr lvl="1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Compile </a:t>
            </a:r>
            <a:r>
              <a:rPr lang="zh-CN" altLang="en-US" dirty="0"/>
              <a:t>用法</a:t>
            </a:r>
            <a:endParaRPr lang="zh-CN" altLang="en-US" dirty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287338" y="1412875"/>
            <a:ext cx="8569325" cy="5256213"/>
          </a:xfrm>
        </p:spPr>
        <p:txBody>
          <a:bodyPr vert="horz" wrap="square" lIns="90479" tIns="44446" rIns="90479" bIns="44446" anchor="t" anchorCtr="0"/>
          <a:p>
            <a:r>
              <a:rPr lang="en-US" altLang="zh-CN" b="0" dirty="0"/>
              <a:t>reobj = re.compile(regex)</a:t>
            </a:r>
            <a:endParaRPr lang="en-US" altLang="zh-CN" b="0" dirty="0"/>
          </a:p>
          <a:p>
            <a:r>
              <a:rPr lang="en-US" altLang="zh-CN" b="0" dirty="0"/>
              <a:t>match =reobj.search(subject)</a:t>
            </a:r>
            <a:endParaRPr lang="en-US" altLang="zh-CN" b="0" dirty="0"/>
          </a:p>
          <a:p>
            <a:r>
              <a:rPr lang="en-US" altLang="zh-CN" b="0" dirty="0"/>
              <a:t>match =reobj.match(subject)</a:t>
            </a:r>
            <a:endParaRPr lang="en-US" altLang="zh-CN" b="0" dirty="0"/>
          </a:p>
          <a:p>
            <a:r>
              <a:rPr lang="en-US" altLang="zh-CN" b="0" dirty="0"/>
              <a:t>result = reobj.findall(subject)</a:t>
            </a:r>
            <a:endParaRPr lang="en-US" altLang="zh-CN" b="0" dirty="0"/>
          </a:p>
          <a:p>
            <a:r>
              <a:rPr lang="en-US" altLang="zh-CN" b="0" dirty="0"/>
              <a:t>iter = reobj.finditer(subject)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323850" y="1341438"/>
            <a:ext cx="8820150" cy="5256212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en-US" altLang="zh-CN" sz="2800" dirty="0"/>
              <a:t>import re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p = re.compile('\s+\d+')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s=p.search('12 drummers drumming, 11 pipers piping, 10 lords a-leaping')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print (s.group())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11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800" dirty="0"/>
              <a:t>m=p.match('12 drummers drumming, 11 pipers piping, 10 lords a-leaping')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print (m)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none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zh-CN" altLang="en-US" sz="2800" dirty="0"/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250825" y="1341438"/>
            <a:ext cx="8497888" cy="5256212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en-US" altLang="zh-CN" dirty="0"/>
              <a:t>import re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p = re.compile('\s+\d+')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print (p.findall('12 drummers drumming, 11 pipers piping, 10 lords a-leaping'))</a:t>
            </a:r>
            <a:endParaRPr lang="en-US" altLang="zh-CN" dirty="0"/>
          </a:p>
          <a:p>
            <a:pPr lvl="1" eaLnBrk="1" hangingPunct="1">
              <a:buNone/>
            </a:pPr>
            <a:r>
              <a:rPr lang="en-US" altLang="zh-CN" dirty="0">
                <a:solidFill>
                  <a:srgbClr val="7575D1"/>
                </a:solidFill>
              </a:rPr>
              <a:t>[' 11', ' 10']</a:t>
            </a:r>
            <a:endParaRPr lang="en-US" altLang="zh-CN" dirty="0">
              <a:solidFill>
                <a:srgbClr val="7575D1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dirty="0"/>
              <a:t>s= '12 drummers drumming, 11 pipers piping, 10 lords a-leaping‘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p = re.compile('\s+\d+')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iter = p.finditer(s)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for i in iter: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    print (i.group(), i.span())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>
                <a:solidFill>
                  <a:srgbClr val="7575D1"/>
                </a:solidFill>
              </a:rPr>
              <a:t> 11 (21, 24)  10 (39, 42)</a:t>
            </a:r>
            <a:endParaRPr lang="en-US" altLang="zh-CN" dirty="0">
              <a:solidFill>
                <a:srgbClr val="7575D1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替换 </a:t>
            </a:r>
            <a:r>
              <a:rPr lang="en-US" altLang="zh-CN" dirty="0"/>
              <a:t>sub</a:t>
            </a:r>
            <a:endParaRPr lang="zh-CN" altLang="en-US" dirty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8208963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re.sub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re.sub</a:t>
            </a:r>
            <a:r>
              <a:rPr lang="zh-CN" altLang="en-US" dirty="0"/>
              <a:t>用于</a:t>
            </a:r>
            <a:r>
              <a:rPr lang="zh-CN" altLang="en-US" dirty="0">
                <a:solidFill>
                  <a:srgbClr val="974EF8"/>
                </a:solidFill>
              </a:rPr>
              <a:t>替换</a:t>
            </a:r>
            <a:r>
              <a:rPr lang="zh-CN" altLang="en-US" dirty="0"/>
              <a:t>字符串中的匹配项。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re.sub</a:t>
            </a:r>
            <a:r>
              <a:rPr lang="zh-CN" altLang="en-US" dirty="0"/>
              <a:t>的函数原型为：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		re.sub(replacement, string, [count = 0])</a:t>
            </a:r>
            <a:endParaRPr lang="en-US" altLang="zh-CN" sz="2800" dirty="0"/>
          </a:p>
          <a:p>
            <a:pPr lvl="1" eaLnBrk="1" hangingPunct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个参数是</a:t>
            </a:r>
            <a:r>
              <a:rPr lang="zh-CN" altLang="en-US" dirty="0">
                <a:solidFill>
                  <a:srgbClr val="974EF8"/>
                </a:solidFill>
              </a:rPr>
              <a:t>替换后</a:t>
            </a:r>
            <a:r>
              <a:rPr lang="zh-CN" altLang="en-US" dirty="0"/>
              <a:t>的字符串；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个参数是</a:t>
            </a:r>
            <a:r>
              <a:rPr lang="zh-CN" altLang="en-US" dirty="0">
                <a:solidFill>
                  <a:srgbClr val="974EF8"/>
                </a:solidFill>
              </a:rPr>
              <a:t>替换</a:t>
            </a:r>
            <a:r>
              <a:rPr lang="zh-CN" altLang="en-US" dirty="0"/>
              <a:t>的字符串；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个参数是</a:t>
            </a:r>
            <a:r>
              <a:rPr lang="zh-CN" altLang="en-US" dirty="0">
                <a:solidFill>
                  <a:srgbClr val="974EF8"/>
                </a:solidFill>
              </a:rPr>
              <a:t>替换个数</a:t>
            </a:r>
            <a:r>
              <a:rPr lang="zh-CN" altLang="en-US" dirty="0"/>
              <a:t>。默认为</a:t>
            </a:r>
            <a:r>
              <a:rPr lang="en-US" altLang="zh-CN" dirty="0"/>
              <a:t>0</a:t>
            </a:r>
            <a:r>
              <a:rPr lang="zh-CN" altLang="en-US" dirty="0"/>
              <a:t>，表示每个匹配项都替换。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28733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>
              <a:buFontTx/>
              <a:buNone/>
            </a:pPr>
            <a:r>
              <a:rPr lang="en-US" altLang="zh-CN" dirty="0"/>
              <a:t>p = re.compile( '(blue|white|red)')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print (p.sub( 'color', 'blue socks and red shoes'))</a:t>
            </a:r>
            <a:endParaRPr lang="en-US" altLang="zh-CN" dirty="0"/>
          </a:p>
          <a:p>
            <a:pPr lvl="1" eaLnBrk="1" hangingPunct="1">
              <a:buNone/>
            </a:pPr>
            <a:r>
              <a:rPr lang="en-US" altLang="zh-CN" dirty="0">
                <a:solidFill>
                  <a:srgbClr val="7575D1"/>
                </a:solidFill>
              </a:rPr>
              <a:t>color socks and color shoes</a:t>
            </a:r>
            <a:endParaRPr lang="en-US" altLang="zh-CN" dirty="0">
              <a:solidFill>
                <a:srgbClr val="7575D1"/>
              </a:solidFill>
            </a:endParaRPr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print (p.sub( 'color', 'blue socks and red shoes', count=1))</a:t>
            </a:r>
            <a:endParaRPr lang="en-US" altLang="zh-CN" dirty="0"/>
          </a:p>
          <a:p>
            <a:pPr lvl="1" eaLnBrk="1" hangingPunct="1">
              <a:buNone/>
            </a:pPr>
            <a:r>
              <a:rPr lang="en-US" altLang="zh-CN" dirty="0">
                <a:solidFill>
                  <a:srgbClr val="7575D1"/>
                </a:solidFill>
              </a:rPr>
              <a:t>color socks and red shoes</a:t>
            </a:r>
            <a:endParaRPr lang="en-US" altLang="zh-CN" dirty="0">
              <a:solidFill>
                <a:srgbClr val="7575D1"/>
              </a:solidFill>
            </a:endParaRPr>
          </a:p>
          <a:p>
            <a:pPr lvl="1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切分字符串</a:t>
            </a:r>
            <a:r>
              <a:rPr lang="en-US" altLang="zh-CN" dirty="0"/>
              <a:t>split</a:t>
            </a:r>
            <a:endParaRPr lang="zh-CN" altLang="en-US" dirty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287338" y="1484313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en-US" altLang="zh-CN" dirty="0"/>
              <a:t>re.split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用来</a:t>
            </a:r>
            <a:r>
              <a:rPr lang="zh-CN" altLang="en-US" dirty="0">
                <a:solidFill>
                  <a:srgbClr val="974EF8"/>
                </a:solidFill>
              </a:rPr>
              <a:t>分割</a:t>
            </a:r>
            <a:r>
              <a:rPr lang="zh-CN" altLang="en-US" dirty="0"/>
              <a:t>字符串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split(string , [maxsplit = 0])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p = re.compile('\s')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print (p.split('This is a test, short and sweet, of split().'))</a:t>
            </a:r>
            <a:endParaRPr lang="en-US" altLang="zh-CN" dirty="0"/>
          </a:p>
          <a:p>
            <a:pPr lvl="2" eaLnBrk="1" hangingPunct="1"/>
            <a:r>
              <a:rPr lang="en-US" altLang="zh-CN" dirty="0">
                <a:solidFill>
                  <a:srgbClr val="7575D1"/>
                </a:solidFill>
              </a:rPr>
              <a:t>['This', 'is', 'a', 'test,', 'short', 'and', 'sweet,', 'of', 'split().']</a:t>
            </a:r>
            <a:endParaRPr lang="en-US" altLang="zh-CN" dirty="0">
              <a:solidFill>
                <a:srgbClr val="7575D1"/>
              </a:solidFill>
            </a:endParaRPr>
          </a:p>
          <a:p>
            <a:pPr lvl="1" eaLnBrk="1" hangingPunct="1"/>
            <a:r>
              <a:rPr lang="en-US" altLang="zh-CN" dirty="0"/>
              <a:t>print (p.split('This is a test, short and sweet, of split().', 3))</a:t>
            </a:r>
            <a:endParaRPr lang="en-US" altLang="zh-CN" dirty="0"/>
          </a:p>
          <a:p>
            <a:pPr lvl="2" eaLnBrk="1" hangingPunct="1"/>
            <a:r>
              <a:rPr lang="en-US" altLang="zh-CN" dirty="0">
                <a:solidFill>
                  <a:srgbClr val="7575D1"/>
                </a:solidFill>
              </a:rPr>
              <a:t>['This', 'is', 'a', 'test, short and sweet, of split().']</a:t>
            </a:r>
            <a:endParaRPr lang="en-US" altLang="zh-CN" dirty="0">
              <a:solidFill>
                <a:srgbClr val="7575D1"/>
              </a:solidFill>
            </a:endParaRPr>
          </a:p>
          <a:p>
            <a:pPr lvl="2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478848" y="2967335"/>
            <a:ext cx="618631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协作开发工具：</a:t>
            </a:r>
            <a:r>
              <a:rPr kumimoji="0" lang="en-US" altLang="zh-CN" sz="5400" b="0" i="0" u="none" strike="noStrike" kern="1200" cap="none" spc="0" normalizeH="0" baseline="0" noProof="0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GIT</a:t>
            </a:r>
            <a:endParaRPr kumimoji="0" lang="zh-CN" altLang="en-US" sz="5400" b="0" i="0" u="none" strike="noStrike" kern="1200" cap="none" spc="0" normalizeH="0" baseline="0" noProof="0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2467" name="Picture 4" descr="Git 教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773238"/>
            <a:ext cx="2095500" cy="876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正则表达式用途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539750" y="1484313"/>
            <a:ext cx="79216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模式匹配：是否满足</a:t>
            </a:r>
            <a:r>
              <a:rPr lang="zh-CN" altLang="en-US" dirty="0">
                <a:solidFill>
                  <a:srgbClr val="974EF8"/>
                </a:solidFill>
              </a:rPr>
              <a:t>某一特征的字符串</a:t>
            </a:r>
            <a:endParaRPr lang="en-US" altLang="zh-CN" dirty="0">
              <a:solidFill>
                <a:srgbClr val="974EF8"/>
              </a:solidFill>
            </a:endParaRPr>
          </a:p>
          <a:p>
            <a:pPr lvl="1" eaLnBrk="1" hangingPunct="1"/>
            <a:r>
              <a:rPr lang="zh-CN" altLang="en-US" dirty="0"/>
              <a:t>匹配电话号码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匹配</a:t>
            </a:r>
            <a:r>
              <a:rPr lang="en-US" altLang="zh-CN" dirty="0"/>
              <a:t>URL</a:t>
            </a:r>
            <a:endParaRPr lang="en-US" altLang="zh-CN" dirty="0"/>
          </a:p>
          <a:p>
            <a:pPr eaLnBrk="1" hangingPunct="1"/>
            <a:r>
              <a:rPr lang="zh-CN" altLang="en-US" dirty="0"/>
              <a:t>查找字符串</a:t>
            </a:r>
            <a:endParaRPr lang="en-US" altLang="zh-CN" dirty="0"/>
          </a:p>
          <a:p>
            <a:pPr eaLnBrk="1" hangingPunct="1"/>
            <a:r>
              <a:rPr lang="zh-CN" altLang="en-US" dirty="0"/>
              <a:t>字符串替换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pPr latinLnBrk="1"/>
            <a:r>
              <a:rPr lang="en-US" altLang="zh-CN" b="0" dirty="0"/>
              <a:t>Git </a:t>
            </a:r>
            <a:r>
              <a:rPr lang="zh-CN" altLang="en-US" b="0" dirty="0"/>
              <a:t>是一个开源的分布式版本控制系统，用于敏捷高效地处理任何或小或大的项目。</a:t>
            </a:r>
            <a:endParaRPr lang="zh-CN" altLang="en-US" b="0" dirty="0"/>
          </a:p>
          <a:p>
            <a:pPr latinLnBrk="1"/>
            <a:r>
              <a:rPr lang="en-US" altLang="zh-CN" b="0" dirty="0"/>
              <a:t>Git </a:t>
            </a:r>
            <a:r>
              <a:rPr lang="zh-CN" altLang="en-US" b="0" dirty="0"/>
              <a:t>是 </a:t>
            </a:r>
            <a:r>
              <a:rPr lang="en-US" altLang="zh-CN" b="0" dirty="0"/>
              <a:t>Linus Torvalds </a:t>
            </a:r>
            <a:r>
              <a:rPr lang="zh-CN" altLang="en-US" b="0" dirty="0"/>
              <a:t>为了帮助管理 </a:t>
            </a:r>
            <a:r>
              <a:rPr lang="en-US" altLang="zh-CN" b="0" dirty="0"/>
              <a:t>Linux </a:t>
            </a:r>
            <a:r>
              <a:rPr lang="zh-CN" altLang="en-US" b="0" dirty="0"/>
              <a:t>内核开发而开发的一个开放源码的版本控制软件。</a:t>
            </a:r>
            <a:endParaRPr lang="zh-CN" altLang="en-US" b="0" dirty="0"/>
          </a:p>
          <a:p>
            <a:pPr latinLnBrk="1"/>
            <a:r>
              <a:rPr lang="en-US" altLang="zh-CN" b="0" dirty="0"/>
              <a:t>Git </a:t>
            </a:r>
            <a:r>
              <a:rPr lang="zh-CN" altLang="en-US" b="0" dirty="0"/>
              <a:t>与常用的版本控制工具 </a:t>
            </a:r>
            <a:r>
              <a:rPr lang="en-US" altLang="zh-CN" b="0" dirty="0"/>
              <a:t>CVS, Subversion </a:t>
            </a:r>
            <a:r>
              <a:rPr lang="zh-CN" altLang="en-US" b="0" dirty="0"/>
              <a:t>等不同，它采用了</a:t>
            </a:r>
            <a:r>
              <a:rPr lang="zh-CN" altLang="en-US" dirty="0">
                <a:solidFill>
                  <a:srgbClr val="C00000"/>
                </a:solidFill>
              </a:rPr>
              <a:t>分布式版本库</a:t>
            </a:r>
            <a:r>
              <a:rPr lang="zh-CN" altLang="en-US" b="0" dirty="0"/>
              <a:t>的方式，不必服务器端软件支持。</a:t>
            </a:r>
            <a:endParaRPr lang="zh-CN" altLang="en-US" b="0" dirty="0"/>
          </a:p>
          <a:p>
            <a:endParaRPr lang="zh-CN" altLang="en-US" dirty="0"/>
          </a:p>
        </p:txBody>
      </p:sp>
      <p:pic>
        <p:nvPicPr>
          <p:cNvPr id="63492" name="Picture 4" descr="https://www.runoob.com/wp-content/uploads/2015/02/0D32F290-80B0-4EA4-9836-CA58E22569B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4149725"/>
            <a:ext cx="4608513" cy="259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大模型辅助编程</a:t>
            </a:r>
            <a:endParaRPr lang="zh-CN" altLang="en-US" dirty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pPr latinLnBrk="1"/>
            <a:r>
              <a:rPr b="0" dirty="0"/>
              <a:t>‌GitHub Copilot‌：由GitHub和OpenAI合作开发，基于GPT-3模型，能在代码编辑器中实时提供代码补全建议，帮助开发者加速编码过程，特别适用于Python、JavaScript等多种编程语言‌</a:t>
            </a:r>
            <a:endParaRPr b="0" dirty="0"/>
          </a:p>
          <a:p>
            <a:pPr latinLnBrk="1"/>
            <a:r>
              <a:rPr b="0" dirty="0"/>
              <a:t>‌CodeWhisperer‌：由亚马逊开发，支持VS Code和PyCharm等集成开发环境(IDE)。可以根据上下文提供代码建议，并进行安全检查，适合处理AWS相关任务‌</a:t>
            </a:r>
            <a:endParaRPr b="0" dirty="0"/>
          </a:p>
          <a:p>
            <a:pPr latinLnBrk="1"/>
            <a:r>
              <a:rPr b="0" dirty="0"/>
              <a:t>‌Duet AI‌：由谷歌开发，支持VS Code、IntelliJ等IDE。它基于Gemini模型，提供代码解释、单元测试生成等功能，特别注重安全性和数据隐私‌</a:t>
            </a:r>
            <a:endParaRPr b="0" dirty="0"/>
          </a:p>
          <a:p>
            <a:pPr latinLnBrk="1"/>
            <a:r>
              <a:rPr b="0" dirty="0"/>
              <a:t>‌CodeGPT‌：专为VS Code设计的扩展，支持与OpenAI、Cohere等多个大模型集成，可以进行代码生成和优化‌</a:t>
            </a:r>
            <a:endParaRPr b="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4"/>
          <p:cNvSpPr>
            <a:spLocks noGrp="1"/>
          </p:cNvSpPr>
          <p:nvPr>
            <p:ph type="ctrTitle"/>
          </p:nvPr>
        </p:nvSpPr>
        <p:spPr/>
        <p:txBody>
          <a:bodyPr vert="horz" wrap="square" lIns="90479" tIns="44446" rIns="90479" bIns="44446" anchor="b" anchorCtr="0"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+mj-lt"/>
                <a:ea typeface="+mj-ea"/>
                <a:cs typeface="+mj-cs"/>
              </a:rPr>
              <a:t>谢谢！</a:t>
            </a:r>
            <a:endParaRPr lang="en-US" altLang="zh-CN" dirty="0">
              <a:latin typeface="+mj-lt"/>
              <a:ea typeface="+mj-ea"/>
              <a:cs typeface="+mj-cs"/>
            </a:endParaRPr>
          </a:p>
        </p:txBody>
      </p:sp>
      <p:sp>
        <p:nvSpPr>
          <p:cNvPr id="64515" name="Rectang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0479" tIns="44446" rIns="90479" bIns="44446" anchor="t" anchorCtr="0"/>
          <a:p>
            <a:pPr eaLnBrk="1" hangingPunct="1">
              <a:buSzPct val="75000"/>
            </a:pPr>
            <a:endParaRPr lang="zh-CN" alt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0479" tIns="44446" rIns="90479" bIns="44446" anchor="b" anchorCtr="0"/>
          <a:p>
            <a:pPr>
              <a:buClrTx/>
              <a:buSzTx/>
              <a:buFontTx/>
            </a:pPr>
            <a:r>
              <a:rPr lang="en-US" altLang="zh-CN" dirty="0">
                <a:latin typeface="+mj-lt"/>
                <a:ea typeface="+mj-ea"/>
                <a:cs typeface="+mj-cs"/>
              </a:rPr>
              <a:t>Python</a:t>
            </a:r>
            <a:r>
              <a:rPr lang="zh-CN" altLang="en-US" dirty="0">
                <a:latin typeface="+mj-lt"/>
                <a:ea typeface="+mj-ea"/>
                <a:cs typeface="+mj-cs"/>
              </a:rPr>
              <a:t>与人工智能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9155" name="副标题 2"/>
          <p:cNvSpPr>
            <a:spLocks noGrp="1"/>
          </p:cNvSpPr>
          <p:nvPr>
            <p:ph type="subTitle" idx="1"/>
          </p:nvPr>
        </p:nvSpPr>
        <p:spPr/>
        <p:txBody>
          <a:bodyPr vert="horz" wrap="square" lIns="90479" tIns="44446" rIns="90479" bIns="44446" anchor="t" anchorCtr="0"/>
          <a:p>
            <a:pPr>
              <a:buSzPct val="75000"/>
            </a:pPr>
            <a:endParaRPr lang="zh-CN" alt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人工智能发展</a:t>
            </a: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sp>
        <p:nvSpPr>
          <p:cNvPr id="13" name="Freeform 17"/>
          <p:cNvSpPr/>
          <p:nvPr/>
        </p:nvSpPr>
        <p:spPr bwMode="auto">
          <a:xfrm>
            <a:off x="1619376" y="3043145"/>
            <a:ext cx="6271850" cy="1595687"/>
          </a:xfrm>
          <a:custGeom>
            <a:avLst/>
            <a:gdLst>
              <a:gd name="connsiteX0" fmla="*/ 0 w 8352000"/>
              <a:gd name="connsiteY0" fmla="*/ 1972800 h 2165606"/>
              <a:gd name="connsiteX1" fmla="*/ 259200 w 8352000"/>
              <a:gd name="connsiteY1" fmla="*/ 1555200 h 2165606"/>
              <a:gd name="connsiteX2" fmla="*/ 540000 w 8352000"/>
              <a:gd name="connsiteY2" fmla="*/ 1310400 h 2165606"/>
              <a:gd name="connsiteX3" fmla="*/ 777600 w 8352000"/>
              <a:gd name="connsiteY3" fmla="*/ 1267200 h 2165606"/>
              <a:gd name="connsiteX4" fmla="*/ 993600 w 8352000"/>
              <a:gd name="connsiteY4" fmla="*/ 1317600 h 2165606"/>
              <a:gd name="connsiteX5" fmla="*/ 1396800 w 8352000"/>
              <a:gd name="connsiteY5" fmla="*/ 1620000 h 2165606"/>
              <a:gd name="connsiteX6" fmla="*/ 1764000 w 8352000"/>
              <a:gd name="connsiteY6" fmla="*/ 1922400 h 2165606"/>
              <a:gd name="connsiteX7" fmla="*/ 2138400 w 8352000"/>
              <a:gd name="connsiteY7" fmla="*/ 2131200 h 2165606"/>
              <a:gd name="connsiteX8" fmla="*/ 2340000 w 8352000"/>
              <a:gd name="connsiteY8" fmla="*/ 2160000 h 2165606"/>
              <a:gd name="connsiteX9" fmla="*/ 2570400 w 8352000"/>
              <a:gd name="connsiteY9" fmla="*/ 2073600 h 2165606"/>
              <a:gd name="connsiteX10" fmla="*/ 2800800 w 8352000"/>
              <a:gd name="connsiteY10" fmla="*/ 1821600 h 2165606"/>
              <a:gd name="connsiteX11" fmla="*/ 3247200 w 8352000"/>
              <a:gd name="connsiteY11" fmla="*/ 1209600 h 2165606"/>
              <a:gd name="connsiteX12" fmla="*/ 3621600 w 8352000"/>
              <a:gd name="connsiteY12" fmla="*/ 950400 h 2165606"/>
              <a:gd name="connsiteX13" fmla="*/ 3880800 w 8352000"/>
              <a:gd name="connsiteY13" fmla="*/ 957600 h 2165606"/>
              <a:gd name="connsiteX14" fmla="*/ 4147200 w 8352000"/>
              <a:gd name="connsiteY14" fmla="*/ 1058400 h 2165606"/>
              <a:gd name="connsiteX15" fmla="*/ 5371200 w 8352000"/>
              <a:gd name="connsiteY15" fmla="*/ 1872000 h 2165606"/>
              <a:gd name="connsiteX16" fmla="*/ 5832000 w 8352000"/>
              <a:gd name="connsiteY16" fmla="*/ 2008800 h 2165606"/>
              <a:gd name="connsiteX17" fmla="*/ 6206400 w 8352000"/>
              <a:gd name="connsiteY17" fmla="*/ 1864800 h 2165606"/>
              <a:gd name="connsiteX18" fmla="*/ 6494400 w 8352000"/>
              <a:gd name="connsiteY18" fmla="*/ 1627200 h 2165606"/>
              <a:gd name="connsiteX19" fmla="*/ 7070400 w 8352000"/>
              <a:gd name="connsiteY19" fmla="*/ 979200 h 2165606"/>
              <a:gd name="connsiteX20" fmla="*/ 7531200 w 8352000"/>
              <a:gd name="connsiteY20" fmla="*/ 669600 h 2165606"/>
              <a:gd name="connsiteX21" fmla="*/ 8100000 w 8352000"/>
              <a:gd name="connsiteY21" fmla="*/ 338400 h 2165606"/>
              <a:gd name="connsiteX22" fmla="*/ 8352000 w 8352000"/>
              <a:gd name="connsiteY22" fmla="*/ 0 h 2165606"/>
              <a:gd name="connsiteX0-1" fmla="*/ 0 w 8352000"/>
              <a:gd name="connsiteY0-2" fmla="*/ 1972800 h 2165606"/>
              <a:gd name="connsiteX1-3" fmla="*/ 259200 w 8352000"/>
              <a:gd name="connsiteY1-4" fmla="*/ 1555200 h 2165606"/>
              <a:gd name="connsiteX2-5" fmla="*/ 540000 w 8352000"/>
              <a:gd name="connsiteY2-6" fmla="*/ 1310400 h 2165606"/>
              <a:gd name="connsiteX3-7" fmla="*/ 777600 w 8352000"/>
              <a:gd name="connsiteY3-8" fmla="*/ 1267200 h 2165606"/>
              <a:gd name="connsiteX4-9" fmla="*/ 993600 w 8352000"/>
              <a:gd name="connsiteY4-10" fmla="*/ 1317600 h 2165606"/>
              <a:gd name="connsiteX5-11" fmla="*/ 1396800 w 8352000"/>
              <a:gd name="connsiteY5-12" fmla="*/ 1620000 h 2165606"/>
              <a:gd name="connsiteX6-13" fmla="*/ 1764000 w 8352000"/>
              <a:gd name="connsiteY6-14" fmla="*/ 1922400 h 2165606"/>
              <a:gd name="connsiteX7-15" fmla="*/ 2138400 w 8352000"/>
              <a:gd name="connsiteY7-16" fmla="*/ 2131200 h 2165606"/>
              <a:gd name="connsiteX8-17" fmla="*/ 2340000 w 8352000"/>
              <a:gd name="connsiteY8-18" fmla="*/ 2160000 h 2165606"/>
              <a:gd name="connsiteX9-19" fmla="*/ 2570400 w 8352000"/>
              <a:gd name="connsiteY9-20" fmla="*/ 2073600 h 2165606"/>
              <a:gd name="connsiteX10-21" fmla="*/ 2800800 w 8352000"/>
              <a:gd name="connsiteY10-22" fmla="*/ 1821600 h 2165606"/>
              <a:gd name="connsiteX11-23" fmla="*/ 3247200 w 8352000"/>
              <a:gd name="connsiteY11-24" fmla="*/ 1209600 h 2165606"/>
              <a:gd name="connsiteX12-25" fmla="*/ 3621600 w 8352000"/>
              <a:gd name="connsiteY12-26" fmla="*/ 950400 h 2165606"/>
              <a:gd name="connsiteX13-27" fmla="*/ 3865302 w 8352000"/>
              <a:gd name="connsiteY13-28" fmla="*/ 942102 h 2165606"/>
              <a:gd name="connsiteX14-29" fmla="*/ 4147200 w 8352000"/>
              <a:gd name="connsiteY14-30" fmla="*/ 1058400 h 2165606"/>
              <a:gd name="connsiteX15-31" fmla="*/ 5371200 w 8352000"/>
              <a:gd name="connsiteY15-32" fmla="*/ 1872000 h 2165606"/>
              <a:gd name="connsiteX16-33" fmla="*/ 5832000 w 8352000"/>
              <a:gd name="connsiteY16-34" fmla="*/ 2008800 h 2165606"/>
              <a:gd name="connsiteX17-35" fmla="*/ 6206400 w 8352000"/>
              <a:gd name="connsiteY17-36" fmla="*/ 1864800 h 2165606"/>
              <a:gd name="connsiteX18-37" fmla="*/ 6494400 w 8352000"/>
              <a:gd name="connsiteY18-38" fmla="*/ 1627200 h 2165606"/>
              <a:gd name="connsiteX19-39" fmla="*/ 7070400 w 8352000"/>
              <a:gd name="connsiteY19-40" fmla="*/ 979200 h 2165606"/>
              <a:gd name="connsiteX20-41" fmla="*/ 7531200 w 8352000"/>
              <a:gd name="connsiteY20-42" fmla="*/ 669600 h 2165606"/>
              <a:gd name="connsiteX21-43" fmla="*/ 8100000 w 8352000"/>
              <a:gd name="connsiteY21-44" fmla="*/ 338400 h 2165606"/>
              <a:gd name="connsiteX22-45" fmla="*/ 8352000 w 8352000"/>
              <a:gd name="connsiteY22-46" fmla="*/ 0 h 2165606"/>
              <a:gd name="connsiteX0-47" fmla="*/ 0 w 8352000"/>
              <a:gd name="connsiteY0-48" fmla="*/ 1972800 h 2165606"/>
              <a:gd name="connsiteX1-49" fmla="*/ 259200 w 8352000"/>
              <a:gd name="connsiteY1-50" fmla="*/ 1555200 h 2165606"/>
              <a:gd name="connsiteX2-51" fmla="*/ 540000 w 8352000"/>
              <a:gd name="connsiteY2-52" fmla="*/ 1310400 h 2165606"/>
              <a:gd name="connsiteX3-53" fmla="*/ 777600 w 8352000"/>
              <a:gd name="connsiteY3-54" fmla="*/ 1267200 h 2165606"/>
              <a:gd name="connsiteX4-55" fmla="*/ 993600 w 8352000"/>
              <a:gd name="connsiteY4-56" fmla="*/ 1317600 h 2165606"/>
              <a:gd name="connsiteX5-57" fmla="*/ 1396800 w 8352000"/>
              <a:gd name="connsiteY5-58" fmla="*/ 1620000 h 2165606"/>
              <a:gd name="connsiteX6-59" fmla="*/ 1764000 w 8352000"/>
              <a:gd name="connsiteY6-60" fmla="*/ 1922400 h 2165606"/>
              <a:gd name="connsiteX7-61" fmla="*/ 2138400 w 8352000"/>
              <a:gd name="connsiteY7-62" fmla="*/ 2131200 h 2165606"/>
              <a:gd name="connsiteX8-63" fmla="*/ 2340000 w 8352000"/>
              <a:gd name="connsiteY8-64" fmla="*/ 2160000 h 2165606"/>
              <a:gd name="connsiteX9-65" fmla="*/ 2570400 w 8352000"/>
              <a:gd name="connsiteY9-66" fmla="*/ 2073600 h 2165606"/>
              <a:gd name="connsiteX10-67" fmla="*/ 2800800 w 8352000"/>
              <a:gd name="connsiteY10-68" fmla="*/ 1821600 h 2165606"/>
              <a:gd name="connsiteX11-69" fmla="*/ 3247200 w 8352000"/>
              <a:gd name="connsiteY11-70" fmla="*/ 1209600 h 2165606"/>
              <a:gd name="connsiteX12-71" fmla="*/ 3621600 w 8352000"/>
              <a:gd name="connsiteY12-72" fmla="*/ 950400 h 2165606"/>
              <a:gd name="connsiteX13-73" fmla="*/ 3865302 w 8352000"/>
              <a:gd name="connsiteY13-74" fmla="*/ 942102 h 2165606"/>
              <a:gd name="connsiteX14-75" fmla="*/ 4147200 w 8352000"/>
              <a:gd name="connsiteY14-76" fmla="*/ 1058400 h 2165606"/>
              <a:gd name="connsiteX15-77" fmla="*/ 5371200 w 8352000"/>
              <a:gd name="connsiteY15-78" fmla="*/ 1872000 h 2165606"/>
              <a:gd name="connsiteX16-79" fmla="*/ 5832000 w 8352000"/>
              <a:gd name="connsiteY16-80" fmla="*/ 2008800 h 2165606"/>
              <a:gd name="connsiteX17-81" fmla="*/ 6206400 w 8352000"/>
              <a:gd name="connsiteY17-82" fmla="*/ 1864800 h 2165606"/>
              <a:gd name="connsiteX18-83" fmla="*/ 6494400 w 8352000"/>
              <a:gd name="connsiteY18-84" fmla="*/ 1627200 h 2165606"/>
              <a:gd name="connsiteX19-85" fmla="*/ 7070400 w 8352000"/>
              <a:gd name="connsiteY19-86" fmla="*/ 979200 h 2165606"/>
              <a:gd name="connsiteX20-87" fmla="*/ 7531200 w 8352000"/>
              <a:gd name="connsiteY20-88" fmla="*/ 669600 h 2165606"/>
              <a:gd name="connsiteX21-89" fmla="*/ 8100000 w 8352000"/>
              <a:gd name="connsiteY21-90" fmla="*/ 338400 h 2165606"/>
              <a:gd name="connsiteX22-91" fmla="*/ 8352000 w 8352000"/>
              <a:gd name="connsiteY22-92" fmla="*/ 0 h 2165606"/>
              <a:gd name="connsiteX0-93" fmla="*/ 0 w 8352000"/>
              <a:gd name="connsiteY0-94" fmla="*/ 1972800 h 2165606"/>
              <a:gd name="connsiteX1-95" fmla="*/ 259200 w 8352000"/>
              <a:gd name="connsiteY1-96" fmla="*/ 1555200 h 2165606"/>
              <a:gd name="connsiteX2-97" fmla="*/ 540000 w 8352000"/>
              <a:gd name="connsiteY2-98" fmla="*/ 1310400 h 2165606"/>
              <a:gd name="connsiteX3-99" fmla="*/ 777600 w 8352000"/>
              <a:gd name="connsiteY3-100" fmla="*/ 1267200 h 2165606"/>
              <a:gd name="connsiteX4-101" fmla="*/ 993600 w 8352000"/>
              <a:gd name="connsiteY4-102" fmla="*/ 1317600 h 2165606"/>
              <a:gd name="connsiteX5-103" fmla="*/ 1396800 w 8352000"/>
              <a:gd name="connsiteY5-104" fmla="*/ 1620000 h 2165606"/>
              <a:gd name="connsiteX6-105" fmla="*/ 1764000 w 8352000"/>
              <a:gd name="connsiteY6-106" fmla="*/ 1922400 h 2165606"/>
              <a:gd name="connsiteX7-107" fmla="*/ 2138400 w 8352000"/>
              <a:gd name="connsiteY7-108" fmla="*/ 2131200 h 2165606"/>
              <a:gd name="connsiteX8-109" fmla="*/ 2340000 w 8352000"/>
              <a:gd name="connsiteY8-110" fmla="*/ 2160000 h 2165606"/>
              <a:gd name="connsiteX9-111" fmla="*/ 2570400 w 8352000"/>
              <a:gd name="connsiteY9-112" fmla="*/ 2073600 h 2165606"/>
              <a:gd name="connsiteX10-113" fmla="*/ 2800800 w 8352000"/>
              <a:gd name="connsiteY10-114" fmla="*/ 1821600 h 2165606"/>
              <a:gd name="connsiteX11-115" fmla="*/ 3247200 w 8352000"/>
              <a:gd name="connsiteY11-116" fmla="*/ 1209600 h 2165606"/>
              <a:gd name="connsiteX12-117" fmla="*/ 3621600 w 8352000"/>
              <a:gd name="connsiteY12-118" fmla="*/ 950400 h 2165606"/>
              <a:gd name="connsiteX13-119" fmla="*/ 3868805 w 8352000"/>
              <a:gd name="connsiteY13-120" fmla="*/ 928088 h 2165606"/>
              <a:gd name="connsiteX14-121" fmla="*/ 4147200 w 8352000"/>
              <a:gd name="connsiteY14-122" fmla="*/ 1058400 h 2165606"/>
              <a:gd name="connsiteX15-123" fmla="*/ 5371200 w 8352000"/>
              <a:gd name="connsiteY15-124" fmla="*/ 1872000 h 2165606"/>
              <a:gd name="connsiteX16-125" fmla="*/ 5832000 w 8352000"/>
              <a:gd name="connsiteY16-126" fmla="*/ 2008800 h 2165606"/>
              <a:gd name="connsiteX17-127" fmla="*/ 6206400 w 8352000"/>
              <a:gd name="connsiteY17-128" fmla="*/ 1864800 h 2165606"/>
              <a:gd name="connsiteX18-129" fmla="*/ 6494400 w 8352000"/>
              <a:gd name="connsiteY18-130" fmla="*/ 1627200 h 2165606"/>
              <a:gd name="connsiteX19-131" fmla="*/ 7070400 w 8352000"/>
              <a:gd name="connsiteY19-132" fmla="*/ 979200 h 2165606"/>
              <a:gd name="connsiteX20-133" fmla="*/ 7531200 w 8352000"/>
              <a:gd name="connsiteY20-134" fmla="*/ 669600 h 2165606"/>
              <a:gd name="connsiteX21-135" fmla="*/ 8100000 w 8352000"/>
              <a:gd name="connsiteY21-136" fmla="*/ 338400 h 2165606"/>
              <a:gd name="connsiteX22-137" fmla="*/ 8352000 w 8352000"/>
              <a:gd name="connsiteY22-138" fmla="*/ 0 h 2165606"/>
              <a:gd name="connsiteX0-139" fmla="*/ 0 w 8352000"/>
              <a:gd name="connsiteY0-140" fmla="*/ 1972800 h 2165606"/>
              <a:gd name="connsiteX1-141" fmla="*/ 259200 w 8352000"/>
              <a:gd name="connsiteY1-142" fmla="*/ 1555200 h 2165606"/>
              <a:gd name="connsiteX2-143" fmla="*/ 540000 w 8352000"/>
              <a:gd name="connsiteY2-144" fmla="*/ 1310400 h 2165606"/>
              <a:gd name="connsiteX3-145" fmla="*/ 777600 w 8352000"/>
              <a:gd name="connsiteY3-146" fmla="*/ 1267200 h 2165606"/>
              <a:gd name="connsiteX4-147" fmla="*/ 993600 w 8352000"/>
              <a:gd name="connsiteY4-148" fmla="*/ 1317600 h 2165606"/>
              <a:gd name="connsiteX5-149" fmla="*/ 1396800 w 8352000"/>
              <a:gd name="connsiteY5-150" fmla="*/ 1620000 h 2165606"/>
              <a:gd name="connsiteX6-151" fmla="*/ 1764000 w 8352000"/>
              <a:gd name="connsiteY6-152" fmla="*/ 1922400 h 2165606"/>
              <a:gd name="connsiteX7-153" fmla="*/ 2138400 w 8352000"/>
              <a:gd name="connsiteY7-154" fmla="*/ 2131200 h 2165606"/>
              <a:gd name="connsiteX8-155" fmla="*/ 2340000 w 8352000"/>
              <a:gd name="connsiteY8-156" fmla="*/ 2160000 h 2165606"/>
              <a:gd name="connsiteX9-157" fmla="*/ 2570400 w 8352000"/>
              <a:gd name="connsiteY9-158" fmla="*/ 2073600 h 2165606"/>
              <a:gd name="connsiteX10-159" fmla="*/ 2800800 w 8352000"/>
              <a:gd name="connsiteY10-160" fmla="*/ 1821600 h 2165606"/>
              <a:gd name="connsiteX11-161" fmla="*/ 3247200 w 8352000"/>
              <a:gd name="connsiteY11-162" fmla="*/ 1209600 h 2165606"/>
              <a:gd name="connsiteX12-163" fmla="*/ 3621600 w 8352000"/>
              <a:gd name="connsiteY12-164" fmla="*/ 950400 h 2165606"/>
              <a:gd name="connsiteX13-165" fmla="*/ 3868805 w 8352000"/>
              <a:gd name="connsiteY13-166" fmla="*/ 928088 h 2165606"/>
              <a:gd name="connsiteX14-167" fmla="*/ 4147200 w 8352000"/>
              <a:gd name="connsiteY14-168" fmla="*/ 1058400 h 2165606"/>
              <a:gd name="connsiteX15-169" fmla="*/ 5371200 w 8352000"/>
              <a:gd name="connsiteY15-170" fmla="*/ 1872000 h 2165606"/>
              <a:gd name="connsiteX16-171" fmla="*/ 5832000 w 8352000"/>
              <a:gd name="connsiteY16-172" fmla="*/ 2008800 h 2165606"/>
              <a:gd name="connsiteX17-173" fmla="*/ 6206400 w 8352000"/>
              <a:gd name="connsiteY17-174" fmla="*/ 1864800 h 2165606"/>
              <a:gd name="connsiteX18-175" fmla="*/ 6494400 w 8352000"/>
              <a:gd name="connsiteY18-176" fmla="*/ 1627200 h 2165606"/>
              <a:gd name="connsiteX19-177" fmla="*/ 7070400 w 8352000"/>
              <a:gd name="connsiteY19-178" fmla="*/ 979200 h 2165606"/>
              <a:gd name="connsiteX20-179" fmla="*/ 7531200 w 8352000"/>
              <a:gd name="connsiteY20-180" fmla="*/ 669600 h 2165606"/>
              <a:gd name="connsiteX21-181" fmla="*/ 8100000 w 8352000"/>
              <a:gd name="connsiteY21-182" fmla="*/ 338400 h 2165606"/>
              <a:gd name="connsiteX22-183" fmla="*/ 8352000 w 8352000"/>
              <a:gd name="connsiteY22-184" fmla="*/ 0 h 2165606"/>
              <a:gd name="connsiteX0-185" fmla="*/ 0 w 8352000"/>
              <a:gd name="connsiteY0-186" fmla="*/ 1972800 h 2165606"/>
              <a:gd name="connsiteX1-187" fmla="*/ 259200 w 8352000"/>
              <a:gd name="connsiteY1-188" fmla="*/ 1555200 h 2165606"/>
              <a:gd name="connsiteX2-189" fmla="*/ 540000 w 8352000"/>
              <a:gd name="connsiteY2-190" fmla="*/ 1310400 h 2165606"/>
              <a:gd name="connsiteX3-191" fmla="*/ 777600 w 8352000"/>
              <a:gd name="connsiteY3-192" fmla="*/ 1267200 h 2165606"/>
              <a:gd name="connsiteX4-193" fmla="*/ 993600 w 8352000"/>
              <a:gd name="connsiteY4-194" fmla="*/ 1317600 h 2165606"/>
              <a:gd name="connsiteX5-195" fmla="*/ 1396800 w 8352000"/>
              <a:gd name="connsiteY5-196" fmla="*/ 1620000 h 2165606"/>
              <a:gd name="connsiteX6-197" fmla="*/ 1764000 w 8352000"/>
              <a:gd name="connsiteY6-198" fmla="*/ 1922400 h 2165606"/>
              <a:gd name="connsiteX7-199" fmla="*/ 2138400 w 8352000"/>
              <a:gd name="connsiteY7-200" fmla="*/ 2131200 h 2165606"/>
              <a:gd name="connsiteX8-201" fmla="*/ 2340000 w 8352000"/>
              <a:gd name="connsiteY8-202" fmla="*/ 2160000 h 2165606"/>
              <a:gd name="connsiteX9-203" fmla="*/ 2570400 w 8352000"/>
              <a:gd name="connsiteY9-204" fmla="*/ 2073600 h 2165606"/>
              <a:gd name="connsiteX10-205" fmla="*/ 2800800 w 8352000"/>
              <a:gd name="connsiteY10-206" fmla="*/ 1821600 h 2165606"/>
              <a:gd name="connsiteX11-207" fmla="*/ 3247200 w 8352000"/>
              <a:gd name="connsiteY11-208" fmla="*/ 1209600 h 2165606"/>
              <a:gd name="connsiteX12-209" fmla="*/ 3621600 w 8352000"/>
              <a:gd name="connsiteY12-210" fmla="*/ 950400 h 2165606"/>
              <a:gd name="connsiteX13-211" fmla="*/ 4147200 w 8352000"/>
              <a:gd name="connsiteY13-212" fmla="*/ 1058400 h 2165606"/>
              <a:gd name="connsiteX14-213" fmla="*/ 5371200 w 8352000"/>
              <a:gd name="connsiteY14-214" fmla="*/ 1872000 h 2165606"/>
              <a:gd name="connsiteX15-215" fmla="*/ 5832000 w 8352000"/>
              <a:gd name="connsiteY15-216" fmla="*/ 2008800 h 2165606"/>
              <a:gd name="connsiteX16-217" fmla="*/ 6206400 w 8352000"/>
              <a:gd name="connsiteY16-218" fmla="*/ 1864800 h 2165606"/>
              <a:gd name="connsiteX17-219" fmla="*/ 6494400 w 8352000"/>
              <a:gd name="connsiteY17-220" fmla="*/ 1627200 h 2165606"/>
              <a:gd name="connsiteX18-221" fmla="*/ 7070400 w 8352000"/>
              <a:gd name="connsiteY18-222" fmla="*/ 979200 h 2165606"/>
              <a:gd name="connsiteX19-223" fmla="*/ 7531200 w 8352000"/>
              <a:gd name="connsiteY19-224" fmla="*/ 669600 h 2165606"/>
              <a:gd name="connsiteX20-225" fmla="*/ 8100000 w 8352000"/>
              <a:gd name="connsiteY20-226" fmla="*/ 338400 h 2165606"/>
              <a:gd name="connsiteX21-227" fmla="*/ 8352000 w 8352000"/>
              <a:gd name="connsiteY21-228" fmla="*/ 0 h 2165606"/>
              <a:gd name="connsiteX0-229" fmla="*/ 0 w 8352000"/>
              <a:gd name="connsiteY0-230" fmla="*/ 1972800 h 2165606"/>
              <a:gd name="connsiteX1-231" fmla="*/ 259200 w 8352000"/>
              <a:gd name="connsiteY1-232" fmla="*/ 1555200 h 2165606"/>
              <a:gd name="connsiteX2-233" fmla="*/ 540000 w 8352000"/>
              <a:gd name="connsiteY2-234" fmla="*/ 1310400 h 2165606"/>
              <a:gd name="connsiteX3-235" fmla="*/ 777600 w 8352000"/>
              <a:gd name="connsiteY3-236" fmla="*/ 1267200 h 2165606"/>
              <a:gd name="connsiteX4-237" fmla="*/ 993600 w 8352000"/>
              <a:gd name="connsiteY4-238" fmla="*/ 1342313 h 2165606"/>
              <a:gd name="connsiteX5-239" fmla="*/ 1396800 w 8352000"/>
              <a:gd name="connsiteY5-240" fmla="*/ 1620000 h 2165606"/>
              <a:gd name="connsiteX6-241" fmla="*/ 1764000 w 8352000"/>
              <a:gd name="connsiteY6-242" fmla="*/ 1922400 h 2165606"/>
              <a:gd name="connsiteX7-243" fmla="*/ 2138400 w 8352000"/>
              <a:gd name="connsiteY7-244" fmla="*/ 2131200 h 2165606"/>
              <a:gd name="connsiteX8-245" fmla="*/ 2340000 w 8352000"/>
              <a:gd name="connsiteY8-246" fmla="*/ 2160000 h 2165606"/>
              <a:gd name="connsiteX9-247" fmla="*/ 2570400 w 8352000"/>
              <a:gd name="connsiteY9-248" fmla="*/ 2073600 h 2165606"/>
              <a:gd name="connsiteX10-249" fmla="*/ 2800800 w 8352000"/>
              <a:gd name="connsiteY10-250" fmla="*/ 1821600 h 2165606"/>
              <a:gd name="connsiteX11-251" fmla="*/ 3247200 w 8352000"/>
              <a:gd name="connsiteY11-252" fmla="*/ 1209600 h 2165606"/>
              <a:gd name="connsiteX12-253" fmla="*/ 3621600 w 8352000"/>
              <a:gd name="connsiteY12-254" fmla="*/ 950400 h 2165606"/>
              <a:gd name="connsiteX13-255" fmla="*/ 4147200 w 8352000"/>
              <a:gd name="connsiteY13-256" fmla="*/ 1058400 h 2165606"/>
              <a:gd name="connsiteX14-257" fmla="*/ 5371200 w 8352000"/>
              <a:gd name="connsiteY14-258" fmla="*/ 1872000 h 2165606"/>
              <a:gd name="connsiteX15-259" fmla="*/ 5832000 w 8352000"/>
              <a:gd name="connsiteY15-260" fmla="*/ 2008800 h 2165606"/>
              <a:gd name="connsiteX16-261" fmla="*/ 6206400 w 8352000"/>
              <a:gd name="connsiteY16-262" fmla="*/ 1864800 h 2165606"/>
              <a:gd name="connsiteX17-263" fmla="*/ 6494400 w 8352000"/>
              <a:gd name="connsiteY17-264" fmla="*/ 1627200 h 2165606"/>
              <a:gd name="connsiteX18-265" fmla="*/ 7070400 w 8352000"/>
              <a:gd name="connsiteY18-266" fmla="*/ 979200 h 2165606"/>
              <a:gd name="connsiteX19-267" fmla="*/ 7531200 w 8352000"/>
              <a:gd name="connsiteY19-268" fmla="*/ 669600 h 2165606"/>
              <a:gd name="connsiteX20-269" fmla="*/ 8100000 w 8352000"/>
              <a:gd name="connsiteY20-270" fmla="*/ 338400 h 2165606"/>
              <a:gd name="connsiteX21-271" fmla="*/ 8352000 w 8352000"/>
              <a:gd name="connsiteY21-272" fmla="*/ 0 h 2165606"/>
              <a:gd name="connsiteX0-273" fmla="*/ 0 w 8390456"/>
              <a:gd name="connsiteY0-274" fmla="*/ 1891614 h 2084420"/>
              <a:gd name="connsiteX1-275" fmla="*/ 259200 w 8390456"/>
              <a:gd name="connsiteY1-276" fmla="*/ 1474014 h 2084420"/>
              <a:gd name="connsiteX2-277" fmla="*/ 540000 w 8390456"/>
              <a:gd name="connsiteY2-278" fmla="*/ 1229214 h 2084420"/>
              <a:gd name="connsiteX3-279" fmla="*/ 777600 w 8390456"/>
              <a:gd name="connsiteY3-280" fmla="*/ 1186014 h 2084420"/>
              <a:gd name="connsiteX4-281" fmla="*/ 993600 w 8390456"/>
              <a:gd name="connsiteY4-282" fmla="*/ 1261127 h 2084420"/>
              <a:gd name="connsiteX5-283" fmla="*/ 1396800 w 8390456"/>
              <a:gd name="connsiteY5-284" fmla="*/ 1538814 h 2084420"/>
              <a:gd name="connsiteX6-285" fmla="*/ 1764000 w 8390456"/>
              <a:gd name="connsiteY6-286" fmla="*/ 1841214 h 2084420"/>
              <a:gd name="connsiteX7-287" fmla="*/ 2138400 w 8390456"/>
              <a:gd name="connsiteY7-288" fmla="*/ 2050014 h 2084420"/>
              <a:gd name="connsiteX8-289" fmla="*/ 2340000 w 8390456"/>
              <a:gd name="connsiteY8-290" fmla="*/ 2078814 h 2084420"/>
              <a:gd name="connsiteX9-291" fmla="*/ 2570400 w 8390456"/>
              <a:gd name="connsiteY9-292" fmla="*/ 1992414 h 2084420"/>
              <a:gd name="connsiteX10-293" fmla="*/ 2800800 w 8390456"/>
              <a:gd name="connsiteY10-294" fmla="*/ 1740414 h 2084420"/>
              <a:gd name="connsiteX11-295" fmla="*/ 3247200 w 8390456"/>
              <a:gd name="connsiteY11-296" fmla="*/ 1128414 h 2084420"/>
              <a:gd name="connsiteX12-297" fmla="*/ 3621600 w 8390456"/>
              <a:gd name="connsiteY12-298" fmla="*/ 869214 h 2084420"/>
              <a:gd name="connsiteX13-299" fmla="*/ 4147200 w 8390456"/>
              <a:gd name="connsiteY13-300" fmla="*/ 977214 h 2084420"/>
              <a:gd name="connsiteX14-301" fmla="*/ 5371200 w 8390456"/>
              <a:gd name="connsiteY14-302" fmla="*/ 1790814 h 2084420"/>
              <a:gd name="connsiteX15-303" fmla="*/ 5832000 w 8390456"/>
              <a:gd name="connsiteY15-304" fmla="*/ 1927614 h 2084420"/>
              <a:gd name="connsiteX16-305" fmla="*/ 6206400 w 8390456"/>
              <a:gd name="connsiteY16-306" fmla="*/ 1783614 h 2084420"/>
              <a:gd name="connsiteX17-307" fmla="*/ 6494400 w 8390456"/>
              <a:gd name="connsiteY17-308" fmla="*/ 1546014 h 2084420"/>
              <a:gd name="connsiteX18-309" fmla="*/ 7070400 w 8390456"/>
              <a:gd name="connsiteY18-310" fmla="*/ 898014 h 2084420"/>
              <a:gd name="connsiteX19-311" fmla="*/ 7531200 w 8390456"/>
              <a:gd name="connsiteY19-312" fmla="*/ 588414 h 2084420"/>
              <a:gd name="connsiteX20-313" fmla="*/ 8100000 w 8390456"/>
              <a:gd name="connsiteY20-314" fmla="*/ 257214 h 2084420"/>
              <a:gd name="connsiteX21-315" fmla="*/ 8390456 w 8390456"/>
              <a:gd name="connsiteY21-316" fmla="*/ 0 h 2084420"/>
              <a:gd name="connsiteX0-317" fmla="*/ 0 w 8390456"/>
              <a:gd name="connsiteY0-318" fmla="*/ 1891614 h 2084420"/>
              <a:gd name="connsiteX1-319" fmla="*/ 259200 w 8390456"/>
              <a:gd name="connsiteY1-320" fmla="*/ 1474014 h 2084420"/>
              <a:gd name="connsiteX2-321" fmla="*/ 540000 w 8390456"/>
              <a:gd name="connsiteY2-322" fmla="*/ 1229214 h 2084420"/>
              <a:gd name="connsiteX3-323" fmla="*/ 777600 w 8390456"/>
              <a:gd name="connsiteY3-324" fmla="*/ 1186014 h 2084420"/>
              <a:gd name="connsiteX4-325" fmla="*/ 993600 w 8390456"/>
              <a:gd name="connsiteY4-326" fmla="*/ 1261127 h 2084420"/>
              <a:gd name="connsiteX5-327" fmla="*/ 1396800 w 8390456"/>
              <a:gd name="connsiteY5-328" fmla="*/ 1538814 h 2084420"/>
              <a:gd name="connsiteX6-329" fmla="*/ 1764000 w 8390456"/>
              <a:gd name="connsiteY6-330" fmla="*/ 1841214 h 2084420"/>
              <a:gd name="connsiteX7-331" fmla="*/ 2138400 w 8390456"/>
              <a:gd name="connsiteY7-332" fmla="*/ 2050014 h 2084420"/>
              <a:gd name="connsiteX8-333" fmla="*/ 2340000 w 8390456"/>
              <a:gd name="connsiteY8-334" fmla="*/ 2078814 h 2084420"/>
              <a:gd name="connsiteX9-335" fmla="*/ 2570400 w 8390456"/>
              <a:gd name="connsiteY9-336" fmla="*/ 1992414 h 2084420"/>
              <a:gd name="connsiteX10-337" fmla="*/ 2800800 w 8390456"/>
              <a:gd name="connsiteY10-338" fmla="*/ 1740414 h 2084420"/>
              <a:gd name="connsiteX11-339" fmla="*/ 3247200 w 8390456"/>
              <a:gd name="connsiteY11-340" fmla="*/ 1128414 h 2084420"/>
              <a:gd name="connsiteX12-341" fmla="*/ 3621600 w 8390456"/>
              <a:gd name="connsiteY12-342" fmla="*/ 869214 h 2084420"/>
              <a:gd name="connsiteX13-343" fmla="*/ 4147200 w 8390456"/>
              <a:gd name="connsiteY13-344" fmla="*/ 977214 h 2084420"/>
              <a:gd name="connsiteX14-345" fmla="*/ 5371200 w 8390456"/>
              <a:gd name="connsiteY14-346" fmla="*/ 1790814 h 2084420"/>
              <a:gd name="connsiteX15-347" fmla="*/ 5832000 w 8390456"/>
              <a:gd name="connsiteY15-348" fmla="*/ 1927614 h 2084420"/>
              <a:gd name="connsiteX16-349" fmla="*/ 6206400 w 8390456"/>
              <a:gd name="connsiteY16-350" fmla="*/ 1783614 h 2084420"/>
              <a:gd name="connsiteX17-351" fmla="*/ 6494400 w 8390456"/>
              <a:gd name="connsiteY17-352" fmla="*/ 1546014 h 2084420"/>
              <a:gd name="connsiteX18-353" fmla="*/ 7070400 w 8390456"/>
              <a:gd name="connsiteY18-354" fmla="*/ 898014 h 2084420"/>
              <a:gd name="connsiteX19-355" fmla="*/ 7531200 w 8390456"/>
              <a:gd name="connsiteY19-356" fmla="*/ 588414 h 2084420"/>
              <a:gd name="connsiteX20-357" fmla="*/ 8100000 w 8390456"/>
              <a:gd name="connsiteY20-358" fmla="*/ 257214 h 2084420"/>
              <a:gd name="connsiteX21-359" fmla="*/ 8390456 w 8390456"/>
              <a:gd name="connsiteY21-360" fmla="*/ 0 h 2084420"/>
              <a:gd name="connsiteX0-361" fmla="*/ 0 w 8347727"/>
              <a:gd name="connsiteY0-362" fmla="*/ 1900159 h 2092965"/>
              <a:gd name="connsiteX1-363" fmla="*/ 259200 w 8347727"/>
              <a:gd name="connsiteY1-364" fmla="*/ 1482559 h 2092965"/>
              <a:gd name="connsiteX2-365" fmla="*/ 540000 w 8347727"/>
              <a:gd name="connsiteY2-366" fmla="*/ 1237759 h 2092965"/>
              <a:gd name="connsiteX3-367" fmla="*/ 777600 w 8347727"/>
              <a:gd name="connsiteY3-368" fmla="*/ 1194559 h 2092965"/>
              <a:gd name="connsiteX4-369" fmla="*/ 993600 w 8347727"/>
              <a:gd name="connsiteY4-370" fmla="*/ 1269672 h 2092965"/>
              <a:gd name="connsiteX5-371" fmla="*/ 1396800 w 8347727"/>
              <a:gd name="connsiteY5-372" fmla="*/ 1547359 h 2092965"/>
              <a:gd name="connsiteX6-373" fmla="*/ 1764000 w 8347727"/>
              <a:gd name="connsiteY6-374" fmla="*/ 1849759 h 2092965"/>
              <a:gd name="connsiteX7-375" fmla="*/ 2138400 w 8347727"/>
              <a:gd name="connsiteY7-376" fmla="*/ 2058559 h 2092965"/>
              <a:gd name="connsiteX8-377" fmla="*/ 2340000 w 8347727"/>
              <a:gd name="connsiteY8-378" fmla="*/ 2087359 h 2092965"/>
              <a:gd name="connsiteX9-379" fmla="*/ 2570400 w 8347727"/>
              <a:gd name="connsiteY9-380" fmla="*/ 2000959 h 2092965"/>
              <a:gd name="connsiteX10-381" fmla="*/ 2800800 w 8347727"/>
              <a:gd name="connsiteY10-382" fmla="*/ 1748959 h 2092965"/>
              <a:gd name="connsiteX11-383" fmla="*/ 3247200 w 8347727"/>
              <a:gd name="connsiteY11-384" fmla="*/ 1136959 h 2092965"/>
              <a:gd name="connsiteX12-385" fmla="*/ 3621600 w 8347727"/>
              <a:gd name="connsiteY12-386" fmla="*/ 877759 h 2092965"/>
              <a:gd name="connsiteX13-387" fmla="*/ 4147200 w 8347727"/>
              <a:gd name="connsiteY13-388" fmla="*/ 985759 h 2092965"/>
              <a:gd name="connsiteX14-389" fmla="*/ 5371200 w 8347727"/>
              <a:gd name="connsiteY14-390" fmla="*/ 1799359 h 2092965"/>
              <a:gd name="connsiteX15-391" fmla="*/ 5832000 w 8347727"/>
              <a:gd name="connsiteY15-392" fmla="*/ 1936159 h 2092965"/>
              <a:gd name="connsiteX16-393" fmla="*/ 6206400 w 8347727"/>
              <a:gd name="connsiteY16-394" fmla="*/ 1792159 h 2092965"/>
              <a:gd name="connsiteX17-395" fmla="*/ 6494400 w 8347727"/>
              <a:gd name="connsiteY17-396" fmla="*/ 1554559 h 2092965"/>
              <a:gd name="connsiteX18-397" fmla="*/ 7070400 w 8347727"/>
              <a:gd name="connsiteY18-398" fmla="*/ 906559 h 2092965"/>
              <a:gd name="connsiteX19-399" fmla="*/ 7531200 w 8347727"/>
              <a:gd name="connsiteY19-400" fmla="*/ 596959 h 2092965"/>
              <a:gd name="connsiteX20-401" fmla="*/ 8100000 w 8347727"/>
              <a:gd name="connsiteY20-402" fmla="*/ 265759 h 2092965"/>
              <a:gd name="connsiteX21-403" fmla="*/ 8347727 w 8347727"/>
              <a:gd name="connsiteY21-404" fmla="*/ 0 h 2092965"/>
              <a:gd name="connsiteX0-405" fmla="*/ 0 w 8322090"/>
              <a:gd name="connsiteY0-406" fmla="*/ 1951434 h 2144240"/>
              <a:gd name="connsiteX1-407" fmla="*/ 259200 w 8322090"/>
              <a:gd name="connsiteY1-408" fmla="*/ 1533834 h 2144240"/>
              <a:gd name="connsiteX2-409" fmla="*/ 540000 w 8322090"/>
              <a:gd name="connsiteY2-410" fmla="*/ 1289034 h 2144240"/>
              <a:gd name="connsiteX3-411" fmla="*/ 777600 w 8322090"/>
              <a:gd name="connsiteY3-412" fmla="*/ 1245834 h 2144240"/>
              <a:gd name="connsiteX4-413" fmla="*/ 993600 w 8322090"/>
              <a:gd name="connsiteY4-414" fmla="*/ 1320947 h 2144240"/>
              <a:gd name="connsiteX5-415" fmla="*/ 1396800 w 8322090"/>
              <a:gd name="connsiteY5-416" fmla="*/ 1598634 h 2144240"/>
              <a:gd name="connsiteX6-417" fmla="*/ 1764000 w 8322090"/>
              <a:gd name="connsiteY6-418" fmla="*/ 1901034 h 2144240"/>
              <a:gd name="connsiteX7-419" fmla="*/ 2138400 w 8322090"/>
              <a:gd name="connsiteY7-420" fmla="*/ 2109834 h 2144240"/>
              <a:gd name="connsiteX8-421" fmla="*/ 2340000 w 8322090"/>
              <a:gd name="connsiteY8-422" fmla="*/ 2138634 h 2144240"/>
              <a:gd name="connsiteX9-423" fmla="*/ 2570400 w 8322090"/>
              <a:gd name="connsiteY9-424" fmla="*/ 2052234 h 2144240"/>
              <a:gd name="connsiteX10-425" fmla="*/ 2800800 w 8322090"/>
              <a:gd name="connsiteY10-426" fmla="*/ 1800234 h 2144240"/>
              <a:gd name="connsiteX11-427" fmla="*/ 3247200 w 8322090"/>
              <a:gd name="connsiteY11-428" fmla="*/ 1188234 h 2144240"/>
              <a:gd name="connsiteX12-429" fmla="*/ 3621600 w 8322090"/>
              <a:gd name="connsiteY12-430" fmla="*/ 929034 h 2144240"/>
              <a:gd name="connsiteX13-431" fmla="*/ 4147200 w 8322090"/>
              <a:gd name="connsiteY13-432" fmla="*/ 1037034 h 2144240"/>
              <a:gd name="connsiteX14-433" fmla="*/ 5371200 w 8322090"/>
              <a:gd name="connsiteY14-434" fmla="*/ 1850634 h 2144240"/>
              <a:gd name="connsiteX15-435" fmla="*/ 5832000 w 8322090"/>
              <a:gd name="connsiteY15-436" fmla="*/ 1987434 h 2144240"/>
              <a:gd name="connsiteX16-437" fmla="*/ 6206400 w 8322090"/>
              <a:gd name="connsiteY16-438" fmla="*/ 1843434 h 2144240"/>
              <a:gd name="connsiteX17-439" fmla="*/ 6494400 w 8322090"/>
              <a:gd name="connsiteY17-440" fmla="*/ 1605834 h 2144240"/>
              <a:gd name="connsiteX18-441" fmla="*/ 7070400 w 8322090"/>
              <a:gd name="connsiteY18-442" fmla="*/ 957834 h 2144240"/>
              <a:gd name="connsiteX19-443" fmla="*/ 7531200 w 8322090"/>
              <a:gd name="connsiteY19-444" fmla="*/ 648234 h 2144240"/>
              <a:gd name="connsiteX20-445" fmla="*/ 8100000 w 8322090"/>
              <a:gd name="connsiteY20-446" fmla="*/ 317034 h 2144240"/>
              <a:gd name="connsiteX21-447" fmla="*/ 8322090 w 8322090"/>
              <a:gd name="connsiteY21-448" fmla="*/ 0 h 2144240"/>
              <a:gd name="connsiteX0-449" fmla="*/ 0 w 8322090"/>
              <a:gd name="connsiteY0-450" fmla="*/ 1951434 h 2144240"/>
              <a:gd name="connsiteX1-451" fmla="*/ 259200 w 8322090"/>
              <a:gd name="connsiteY1-452" fmla="*/ 1533834 h 2144240"/>
              <a:gd name="connsiteX2-453" fmla="*/ 540000 w 8322090"/>
              <a:gd name="connsiteY2-454" fmla="*/ 1289034 h 2144240"/>
              <a:gd name="connsiteX3-455" fmla="*/ 777600 w 8322090"/>
              <a:gd name="connsiteY3-456" fmla="*/ 1245834 h 2144240"/>
              <a:gd name="connsiteX4-457" fmla="*/ 993600 w 8322090"/>
              <a:gd name="connsiteY4-458" fmla="*/ 1320947 h 2144240"/>
              <a:gd name="connsiteX5-459" fmla="*/ 1396800 w 8322090"/>
              <a:gd name="connsiteY5-460" fmla="*/ 1598634 h 2144240"/>
              <a:gd name="connsiteX6-461" fmla="*/ 1764000 w 8322090"/>
              <a:gd name="connsiteY6-462" fmla="*/ 1901034 h 2144240"/>
              <a:gd name="connsiteX7-463" fmla="*/ 2138400 w 8322090"/>
              <a:gd name="connsiteY7-464" fmla="*/ 2109834 h 2144240"/>
              <a:gd name="connsiteX8-465" fmla="*/ 2340000 w 8322090"/>
              <a:gd name="connsiteY8-466" fmla="*/ 2138634 h 2144240"/>
              <a:gd name="connsiteX9-467" fmla="*/ 2570400 w 8322090"/>
              <a:gd name="connsiteY9-468" fmla="*/ 2052234 h 2144240"/>
              <a:gd name="connsiteX10-469" fmla="*/ 2800800 w 8322090"/>
              <a:gd name="connsiteY10-470" fmla="*/ 1800234 h 2144240"/>
              <a:gd name="connsiteX11-471" fmla="*/ 3247200 w 8322090"/>
              <a:gd name="connsiteY11-472" fmla="*/ 1188234 h 2144240"/>
              <a:gd name="connsiteX12-473" fmla="*/ 3621600 w 8322090"/>
              <a:gd name="connsiteY12-474" fmla="*/ 929034 h 2144240"/>
              <a:gd name="connsiteX13-475" fmla="*/ 4147200 w 8322090"/>
              <a:gd name="connsiteY13-476" fmla="*/ 1037034 h 2144240"/>
              <a:gd name="connsiteX14-477" fmla="*/ 5371200 w 8322090"/>
              <a:gd name="connsiteY14-478" fmla="*/ 1850634 h 2144240"/>
              <a:gd name="connsiteX15-479" fmla="*/ 5832000 w 8322090"/>
              <a:gd name="connsiteY15-480" fmla="*/ 1987434 h 2144240"/>
              <a:gd name="connsiteX16-481" fmla="*/ 6206400 w 8322090"/>
              <a:gd name="connsiteY16-482" fmla="*/ 1843434 h 2144240"/>
              <a:gd name="connsiteX17-483" fmla="*/ 6494400 w 8322090"/>
              <a:gd name="connsiteY17-484" fmla="*/ 1605834 h 2144240"/>
              <a:gd name="connsiteX18-485" fmla="*/ 7070400 w 8322090"/>
              <a:gd name="connsiteY18-486" fmla="*/ 957834 h 2144240"/>
              <a:gd name="connsiteX19-487" fmla="*/ 7531200 w 8322090"/>
              <a:gd name="connsiteY19-488" fmla="*/ 648234 h 2144240"/>
              <a:gd name="connsiteX20-489" fmla="*/ 8100000 w 8322090"/>
              <a:gd name="connsiteY20-490" fmla="*/ 317034 h 2144240"/>
              <a:gd name="connsiteX21-491" fmla="*/ 8322090 w 8322090"/>
              <a:gd name="connsiteY21-492" fmla="*/ 0 h 2144240"/>
              <a:gd name="connsiteX0-493" fmla="*/ 0 w 8322090"/>
              <a:gd name="connsiteY0-494" fmla="*/ 1951434 h 2144240"/>
              <a:gd name="connsiteX1-495" fmla="*/ 259200 w 8322090"/>
              <a:gd name="connsiteY1-496" fmla="*/ 1533834 h 2144240"/>
              <a:gd name="connsiteX2-497" fmla="*/ 540000 w 8322090"/>
              <a:gd name="connsiteY2-498" fmla="*/ 1289034 h 2144240"/>
              <a:gd name="connsiteX3-499" fmla="*/ 777600 w 8322090"/>
              <a:gd name="connsiteY3-500" fmla="*/ 1245834 h 2144240"/>
              <a:gd name="connsiteX4-501" fmla="*/ 993600 w 8322090"/>
              <a:gd name="connsiteY4-502" fmla="*/ 1320947 h 2144240"/>
              <a:gd name="connsiteX5-503" fmla="*/ 1396800 w 8322090"/>
              <a:gd name="connsiteY5-504" fmla="*/ 1598634 h 2144240"/>
              <a:gd name="connsiteX6-505" fmla="*/ 1764000 w 8322090"/>
              <a:gd name="connsiteY6-506" fmla="*/ 1901034 h 2144240"/>
              <a:gd name="connsiteX7-507" fmla="*/ 2138400 w 8322090"/>
              <a:gd name="connsiteY7-508" fmla="*/ 2109834 h 2144240"/>
              <a:gd name="connsiteX8-509" fmla="*/ 2340000 w 8322090"/>
              <a:gd name="connsiteY8-510" fmla="*/ 2138634 h 2144240"/>
              <a:gd name="connsiteX9-511" fmla="*/ 2570400 w 8322090"/>
              <a:gd name="connsiteY9-512" fmla="*/ 2052234 h 2144240"/>
              <a:gd name="connsiteX10-513" fmla="*/ 2800800 w 8322090"/>
              <a:gd name="connsiteY10-514" fmla="*/ 1800234 h 2144240"/>
              <a:gd name="connsiteX11-515" fmla="*/ 3247200 w 8322090"/>
              <a:gd name="connsiteY11-516" fmla="*/ 1188234 h 2144240"/>
              <a:gd name="connsiteX12-517" fmla="*/ 3621600 w 8322090"/>
              <a:gd name="connsiteY12-518" fmla="*/ 929034 h 2144240"/>
              <a:gd name="connsiteX13-519" fmla="*/ 4147200 w 8322090"/>
              <a:gd name="connsiteY13-520" fmla="*/ 1037034 h 2144240"/>
              <a:gd name="connsiteX14-521" fmla="*/ 5371200 w 8322090"/>
              <a:gd name="connsiteY14-522" fmla="*/ 1850634 h 2144240"/>
              <a:gd name="connsiteX15-523" fmla="*/ 5832000 w 8322090"/>
              <a:gd name="connsiteY15-524" fmla="*/ 1987434 h 2144240"/>
              <a:gd name="connsiteX16-525" fmla="*/ 6206400 w 8322090"/>
              <a:gd name="connsiteY16-526" fmla="*/ 1843434 h 2144240"/>
              <a:gd name="connsiteX17-527" fmla="*/ 6494400 w 8322090"/>
              <a:gd name="connsiteY17-528" fmla="*/ 1605834 h 2144240"/>
              <a:gd name="connsiteX18-529" fmla="*/ 7070400 w 8322090"/>
              <a:gd name="connsiteY18-530" fmla="*/ 957834 h 2144240"/>
              <a:gd name="connsiteX19-531" fmla="*/ 7531200 w 8322090"/>
              <a:gd name="connsiteY19-532" fmla="*/ 648234 h 2144240"/>
              <a:gd name="connsiteX20-533" fmla="*/ 8100000 w 8322090"/>
              <a:gd name="connsiteY20-534" fmla="*/ 317034 h 2144240"/>
              <a:gd name="connsiteX21-535" fmla="*/ 8322090 w 8322090"/>
              <a:gd name="connsiteY21-536" fmla="*/ 0 h 2144240"/>
              <a:gd name="connsiteX0-537" fmla="*/ 0 w 8322090"/>
              <a:gd name="connsiteY0-538" fmla="*/ 1951434 h 2144240"/>
              <a:gd name="connsiteX1-539" fmla="*/ 259200 w 8322090"/>
              <a:gd name="connsiteY1-540" fmla="*/ 1533834 h 2144240"/>
              <a:gd name="connsiteX2-541" fmla="*/ 540000 w 8322090"/>
              <a:gd name="connsiteY2-542" fmla="*/ 1289034 h 2144240"/>
              <a:gd name="connsiteX3-543" fmla="*/ 777600 w 8322090"/>
              <a:gd name="connsiteY3-544" fmla="*/ 1245834 h 2144240"/>
              <a:gd name="connsiteX4-545" fmla="*/ 993600 w 8322090"/>
              <a:gd name="connsiteY4-546" fmla="*/ 1320947 h 2144240"/>
              <a:gd name="connsiteX5-547" fmla="*/ 1396800 w 8322090"/>
              <a:gd name="connsiteY5-548" fmla="*/ 1598634 h 2144240"/>
              <a:gd name="connsiteX6-549" fmla="*/ 1764000 w 8322090"/>
              <a:gd name="connsiteY6-550" fmla="*/ 1901034 h 2144240"/>
              <a:gd name="connsiteX7-551" fmla="*/ 2138400 w 8322090"/>
              <a:gd name="connsiteY7-552" fmla="*/ 2109834 h 2144240"/>
              <a:gd name="connsiteX8-553" fmla="*/ 2340000 w 8322090"/>
              <a:gd name="connsiteY8-554" fmla="*/ 2138634 h 2144240"/>
              <a:gd name="connsiteX9-555" fmla="*/ 2570400 w 8322090"/>
              <a:gd name="connsiteY9-556" fmla="*/ 2052234 h 2144240"/>
              <a:gd name="connsiteX10-557" fmla="*/ 2800800 w 8322090"/>
              <a:gd name="connsiteY10-558" fmla="*/ 1800234 h 2144240"/>
              <a:gd name="connsiteX11-559" fmla="*/ 3247200 w 8322090"/>
              <a:gd name="connsiteY11-560" fmla="*/ 1188234 h 2144240"/>
              <a:gd name="connsiteX12-561" fmla="*/ 3621600 w 8322090"/>
              <a:gd name="connsiteY12-562" fmla="*/ 929034 h 2144240"/>
              <a:gd name="connsiteX13-563" fmla="*/ 4147200 w 8322090"/>
              <a:gd name="connsiteY13-564" fmla="*/ 1037034 h 2144240"/>
              <a:gd name="connsiteX14-565" fmla="*/ 5371200 w 8322090"/>
              <a:gd name="connsiteY14-566" fmla="*/ 1850634 h 2144240"/>
              <a:gd name="connsiteX15-567" fmla="*/ 5832000 w 8322090"/>
              <a:gd name="connsiteY15-568" fmla="*/ 1987434 h 2144240"/>
              <a:gd name="connsiteX16-569" fmla="*/ 6206400 w 8322090"/>
              <a:gd name="connsiteY16-570" fmla="*/ 1843434 h 2144240"/>
              <a:gd name="connsiteX17-571" fmla="*/ 6494400 w 8322090"/>
              <a:gd name="connsiteY17-572" fmla="*/ 1605834 h 2144240"/>
              <a:gd name="connsiteX18-573" fmla="*/ 7070400 w 8322090"/>
              <a:gd name="connsiteY18-574" fmla="*/ 957834 h 2144240"/>
              <a:gd name="connsiteX19-575" fmla="*/ 7531200 w 8322090"/>
              <a:gd name="connsiteY19-576" fmla="*/ 648234 h 2144240"/>
              <a:gd name="connsiteX20-577" fmla="*/ 8080544 w 8322090"/>
              <a:gd name="connsiteY20-578" fmla="*/ 297579 h 2144240"/>
              <a:gd name="connsiteX21-579" fmla="*/ 8322090 w 8322090"/>
              <a:gd name="connsiteY21-580" fmla="*/ 0 h 2144240"/>
              <a:gd name="connsiteX0-581" fmla="*/ 0 w 8312362"/>
              <a:gd name="connsiteY0-582" fmla="*/ 1922251 h 2115057"/>
              <a:gd name="connsiteX1-583" fmla="*/ 259200 w 8312362"/>
              <a:gd name="connsiteY1-584" fmla="*/ 1504651 h 2115057"/>
              <a:gd name="connsiteX2-585" fmla="*/ 540000 w 8312362"/>
              <a:gd name="connsiteY2-586" fmla="*/ 1259851 h 2115057"/>
              <a:gd name="connsiteX3-587" fmla="*/ 777600 w 8312362"/>
              <a:gd name="connsiteY3-588" fmla="*/ 1216651 h 2115057"/>
              <a:gd name="connsiteX4-589" fmla="*/ 993600 w 8312362"/>
              <a:gd name="connsiteY4-590" fmla="*/ 1291764 h 2115057"/>
              <a:gd name="connsiteX5-591" fmla="*/ 1396800 w 8312362"/>
              <a:gd name="connsiteY5-592" fmla="*/ 1569451 h 2115057"/>
              <a:gd name="connsiteX6-593" fmla="*/ 1764000 w 8312362"/>
              <a:gd name="connsiteY6-594" fmla="*/ 1871851 h 2115057"/>
              <a:gd name="connsiteX7-595" fmla="*/ 2138400 w 8312362"/>
              <a:gd name="connsiteY7-596" fmla="*/ 2080651 h 2115057"/>
              <a:gd name="connsiteX8-597" fmla="*/ 2340000 w 8312362"/>
              <a:gd name="connsiteY8-598" fmla="*/ 2109451 h 2115057"/>
              <a:gd name="connsiteX9-599" fmla="*/ 2570400 w 8312362"/>
              <a:gd name="connsiteY9-600" fmla="*/ 2023051 h 2115057"/>
              <a:gd name="connsiteX10-601" fmla="*/ 2800800 w 8312362"/>
              <a:gd name="connsiteY10-602" fmla="*/ 1771051 h 2115057"/>
              <a:gd name="connsiteX11-603" fmla="*/ 3247200 w 8312362"/>
              <a:gd name="connsiteY11-604" fmla="*/ 1159051 h 2115057"/>
              <a:gd name="connsiteX12-605" fmla="*/ 3621600 w 8312362"/>
              <a:gd name="connsiteY12-606" fmla="*/ 899851 h 2115057"/>
              <a:gd name="connsiteX13-607" fmla="*/ 4147200 w 8312362"/>
              <a:gd name="connsiteY13-608" fmla="*/ 1007851 h 2115057"/>
              <a:gd name="connsiteX14-609" fmla="*/ 5371200 w 8312362"/>
              <a:gd name="connsiteY14-610" fmla="*/ 1821451 h 2115057"/>
              <a:gd name="connsiteX15-611" fmla="*/ 5832000 w 8312362"/>
              <a:gd name="connsiteY15-612" fmla="*/ 1958251 h 2115057"/>
              <a:gd name="connsiteX16-613" fmla="*/ 6206400 w 8312362"/>
              <a:gd name="connsiteY16-614" fmla="*/ 1814251 h 2115057"/>
              <a:gd name="connsiteX17-615" fmla="*/ 6494400 w 8312362"/>
              <a:gd name="connsiteY17-616" fmla="*/ 1576651 h 2115057"/>
              <a:gd name="connsiteX18-617" fmla="*/ 7070400 w 8312362"/>
              <a:gd name="connsiteY18-618" fmla="*/ 928651 h 2115057"/>
              <a:gd name="connsiteX19-619" fmla="*/ 7531200 w 8312362"/>
              <a:gd name="connsiteY19-620" fmla="*/ 619051 h 2115057"/>
              <a:gd name="connsiteX20-621" fmla="*/ 8080544 w 8312362"/>
              <a:gd name="connsiteY20-622" fmla="*/ 268396 h 2115057"/>
              <a:gd name="connsiteX21-623" fmla="*/ 8312362 w 8312362"/>
              <a:gd name="connsiteY21-624" fmla="*/ 0 h 2115057"/>
              <a:gd name="connsiteX0-625" fmla="*/ 0 w 8337414"/>
              <a:gd name="connsiteY0-626" fmla="*/ 1890936 h 2083742"/>
              <a:gd name="connsiteX1-627" fmla="*/ 259200 w 8337414"/>
              <a:gd name="connsiteY1-628" fmla="*/ 1473336 h 2083742"/>
              <a:gd name="connsiteX2-629" fmla="*/ 540000 w 8337414"/>
              <a:gd name="connsiteY2-630" fmla="*/ 1228536 h 2083742"/>
              <a:gd name="connsiteX3-631" fmla="*/ 777600 w 8337414"/>
              <a:gd name="connsiteY3-632" fmla="*/ 1185336 h 2083742"/>
              <a:gd name="connsiteX4-633" fmla="*/ 993600 w 8337414"/>
              <a:gd name="connsiteY4-634" fmla="*/ 1260449 h 2083742"/>
              <a:gd name="connsiteX5-635" fmla="*/ 1396800 w 8337414"/>
              <a:gd name="connsiteY5-636" fmla="*/ 1538136 h 2083742"/>
              <a:gd name="connsiteX6-637" fmla="*/ 1764000 w 8337414"/>
              <a:gd name="connsiteY6-638" fmla="*/ 1840536 h 2083742"/>
              <a:gd name="connsiteX7-639" fmla="*/ 2138400 w 8337414"/>
              <a:gd name="connsiteY7-640" fmla="*/ 2049336 h 2083742"/>
              <a:gd name="connsiteX8-641" fmla="*/ 2340000 w 8337414"/>
              <a:gd name="connsiteY8-642" fmla="*/ 2078136 h 2083742"/>
              <a:gd name="connsiteX9-643" fmla="*/ 2570400 w 8337414"/>
              <a:gd name="connsiteY9-644" fmla="*/ 1991736 h 2083742"/>
              <a:gd name="connsiteX10-645" fmla="*/ 2800800 w 8337414"/>
              <a:gd name="connsiteY10-646" fmla="*/ 1739736 h 2083742"/>
              <a:gd name="connsiteX11-647" fmla="*/ 3247200 w 8337414"/>
              <a:gd name="connsiteY11-648" fmla="*/ 1127736 h 2083742"/>
              <a:gd name="connsiteX12-649" fmla="*/ 3621600 w 8337414"/>
              <a:gd name="connsiteY12-650" fmla="*/ 868536 h 2083742"/>
              <a:gd name="connsiteX13-651" fmla="*/ 4147200 w 8337414"/>
              <a:gd name="connsiteY13-652" fmla="*/ 976536 h 2083742"/>
              <a:gd name="connsiteX14-653" fmla="*/ 5371200 w 8337414"/>
              <a:gd name="connsiteY14-654" fmla="*/ 1790136 h 2083742"/>
              <a:gd name="connsiteX15-655" fmla="*/ 5832000 w 8337414"/>
              <a:gd name="connsiteY15-656" fmla="*/ 1926936 h 2083742"/>
              <a:gd name="connsiteX16-657" fmla="*/ 6206400 w 8337414"/>
              <a:gd name="connsiteY16-658" fmla="*/ 1782936 h 2083742"/>
              <a:gd name="connsiteX17-659" fmla="*/ 6494400 w 8337414"/>
              <a:gd name="connsiteY17-660" fmla="*/ 1545336 h 2083742"/>
              <a:gd name="connsiteX18-661" fmla="*/ 7070400 w 8337414"/>
              <a:gd name="connsiteY18-662" fmla="*/ 897336 h 2083742"/>
              <a:gd name="connsiteX19-663" fmla="*/ 7531200 w 8337414"/>
              <a:gd name="connsiteY19-664" fmla="*/ 587736 h 2083742"/>
              <a:gd name="connsiteX20-665" fmla="*/ 8080544 w 8337414"/>
              <a:gd name="connsiteY20-666" fmla="*/ 237081 h 2083742"/>
              <a:gd name="connsiteX21-667" fmla="*/ 8337414 w 8337414"/>
              <a:gd name="connsiteY21-668" fmla="*/ 0 h 2083742"/>
              <a:gd name="connsiteX0-669" fmla="*/ 0 w 8337414"/>
              <a:gd name="connsiteY0-670" fmla="*/ 1890936 h 2083742"/>
              <a:gd name="connsiteX1-671" fmla="*/ 259200 w 8337414"/>
              <a:gd name="connsiteY1-672" fmla="*/ 1473336 h 2083742"/>
              <a:gd name="connsiteX2-673" fmla="*/ 540000 w 8337414"/>
              <a:gd name="connsiteY2-674" fmla="*/ 1228536 h 2083742"/>
              <a:gd name="connsiteX3-675" fmla="*/ 777600 w 8337414"/>
              <a:gd name="connsiteY3-676" fmla="*/ 1185336 h 2083742"/>
              <a:gd name="connsiteX4-677" fmla="*/ 993600 w 8337414"/>
              <a:gd name="connsiteY4-678" fmla="*/ 1260449 h 2083742"/>
              <a:gd name="connsiteX5-679" fmla="*/ 1396800 w 8337414"/>
              <a:gd name="connsiteY5-680" fmla="*/ 1538136 h 2083742"/>
              <a:gd name="connsiteX6-681" fmla="*/ 1764000 w 8337414"/>
              <a:gd name="connsiteY6-682" fmla="*/ 1840536 h 2083742"/>
              <a:gd name="connsiteX7-683" fmla="*/ 2138400 w 8337414"/>
              <a:gd name="connsiteY7-684" fmla="*/ 2049336 h 2083742"/>
              <a:gd name="connsiteX8-685" fmla="*/ 2340000 w 8337414"/>
              <a:gd name="connsiteY8-686" fmla="*/ 2078136 h 2083742"/>
              <a:gd name="connsiteX9-687" fmla="*/ 2570400 w 8337414"/>
              <a:gd name="connsiteY9-688" fmla="*/ 1991736 h 2083742"/>
              <a:gd name="connsiteX10-689" fmla="*/ 2800800 w 8337414"/>
              <a:gd name="connsiteY10-690" fmla="*/ 1739736 h 2083742"/>
              <a:gd name="connsiteX11-691" fmla="*/ 3247200 w 8337414"/>
              <a:gd name="connsiteY11-692" fmla="*/ 1127736 h 2083742"/>
              <a:gd name="connsiteX12-693" fmla="*/ 3621600 w 8337414"/>
              <a:gd name="connsiteY12-694" fmla="*/ 868536 h 2083742"/>
              <a:gd name="connsiteX13-695" fmla="*/ 4147200 w 8337414"/>
              <a:gd name="connsiteY13-696" fmla="*/ 976536 h 2083742"/>
              <a:gd name="connsiteX14-697" fmla="*/ 5371200 w 8337414"/>
              <a:gd name="connsiteY14-698" fmla="*/ 1790136 h 2083742"/>
              <a:gd name="connsiteX15-699" fmla="*/ 5832000 w 8337414"/>
              <a:gd name="connsiteY15-700" fmla="*/ 1926936 h 2083742"/>
              <a:gd name="connsiteX16-701" fmla="*/ 6206400 w 8337414"/>
              <a:gd name="connsiteY16-702" fmla="*/ 1782936 h 2083742"/>
              <a:gd name="connsiteX17-703" fmla="*/ 6494400 w 8337414"/>
              <a:gd name="connsiteY17-704" fmla="*/ 1545336 h 2083742"/>
              <a:gd name="connsiteX18-705" fmla="*/ 7070400 w 8337414"/>
              <a:gd name="connsiteY18-706" fmla="*/ 897336 h 2083742"/>
              <a:gd name="connsiteX19-707" fmla="*/ 7531200 w 8337414"/>
              <a:gd name="connsiteY19-708" fmla="*/ 587736 h 2083742"/>
              <a:gd name="connsiteX20-709" fmla="*/ 8080544 w 8337414"/>
              <a:gd name="connsiteY20-710" fmla="*/ 237081 h 2083742"/>
              <a:gd name="connsiteX21-711" fmla="*/ 8337414 w 8337414"/>
              <a:gd name="connsiteY21-712" fmla="*/ 0 h 2083742"/>
              <a:gd name="connsiteX0-713" fmla="*/ 0 w 8287310"/>
              <a:gd name="connsiteY0-714" fmla="*/ 1915988 h 2108794"/>
              <a:gd name="connsiteX1-715" fmla="*/ 259200 w 8287310"/>
              <a:gd name="connsiteY1-716" fmla="*/ 1498388 h 2108794"/>
              <a:gd name="connsiteX2-717" fmla="*/ 540000 w 8287310"/>
              <a:gd name="connsiteY2-718" fmla="*/ 1253588 h 2108794"/>
              <a:gd name="connsiteX3-719" fmla="*/ 777600 w 8287310"/>
              <a:gd name="connsiteY3-720" fmla="*/ 1210388 h 2108794"/>
              <a:gd name="connsiteX4-721" fmla="*/ 993600 w 8287310"/>
              <a:gd name="connsiteY4-722" fmla="*/ 1285501 h 2108794"/>
              <a:gd name="connsiteX5-723" fmla="*/ 1396800 w 8287310"/>
              <a:gd name="connsiteY5-724" fmla="*/ 1563188 h 2108794"/>
              <a:gd name="connsiteX6-725" fmla="*/ 1764000 w 8287310"/>
              <a:gd name="connsiteY6-726" fmla="*/ 1865588 h 2108794"/>
              <a:gd name="connsiteX7-727" fmla="*/ 2138400 w 8287310"/>
              <a:gd name="connsiteY7-728" fmla="*/ 2074388 h 2108794"/>
              <a:gd name="connsiteX8-729" fmla="*/ 2340000 w 8287310"/>
              <a:gd name="connsiteY8-730" fmla="*/ 2103188 h 2108794"/>
              <a:gd name="connsiteX9-731" fmla="*/ 2570400 w 8287310"/>
              <a:gd name="connsiteY9-732" fmla="*/ 2016788 h 2108794"/>
              <a:gd name="connsiteX10-733" fmla="*/ 2800800 w 8287310"/>
              <a:gd name="connsiteY10-734" fmla="*/ 1764788 h 2108794"/>
              <a:gd name="connsiteX11-735" fmla="*/ 3247200 w 8287310"/>
              <a:gd name="connsiteY11-736" fmla="*/ 1152788 h 2108794"/>
              <a:gd name="connsiteX12-737" fmla="*/ 3621600 w 8287310"/>
              <a:gd name="connsiteY12-738" fmla="*/ 893588 h 2108794"/>
              <a:gd name="connsiteX13-739" fmla="*/ 4147200 w 8287310"/>
              <a:gd name="connsiteY13-740" fmla="*/ 1001588 h 2108794"/>
              <a:gd name="connsiteX14-741" fmla="*/ 5371200 w 8287310"/>
              <a:gd name="connsiteY14-742" fmla="*/ 1815188 h 2108794"/>
              <a:gd name="connsiteX15-743" fmla="*/ 5832000 w 8287310"/>
              <a:gd name="connsiteY15-744" fmla="*/ 1951988 h 2108794"/>
              <a:gd name="connsiteX16-745" fmla="*/ 6206400 w 8287310"/>
              <a:gd name="connsiteY16-746" fmla="*/ 1807988 h 2108794"/>
              <a:gd name="connsiteX17-747" fmla="*/ 6494400 w 8287310"/>
              <a:gd name="connsiteY17-748" fmla="*/ 1570388 h 2108794"/>
              <a:gd name="connsiteX18-749" fmla="*/ 7070400 w 8287310"/>
              <a:gd name="connsiteY18-750" fmla="*/ 922388 h 2108794"/>
              <a:gd name="connsiteX19-751" fmla="*/ 7531200 w 8287310"/>
              <a:gd name="connsiteY19-752" fmla="*/ 612788 h 2108794"/>
              <a:gd name="connsiteX20-753" fmla="*/ 8080544 w 8287310"/>
              <a:gd name="connsiteY20-754" fmla="*/ 262133 h 2108794"/>
              <a:gd name="connsiteX21-755" fmla="*/ 8287310 w 8287310"/>
              <a:gd name="connsiteY21-756" fmla="*/ 0 h 2108794"/>
              <a:gd name="connsiteX0-757" fmla="*/ 0 w 8287310"/>
              <a:gd name="connsiteY0-758" fmla="*/ 1915988 h 2108794"/>
              <a:gd name="connsiteX1-759" fmla="*/ 259200 w 8287310"/>
              <a:gd name="connsiteY1-760" fmla="*/ 1498388 h 2108794"/>
              <a:gd name="connsiteX2-761" fmla="*/ 540000 w 8287310"/>
              <a:gd name="connsiteY2-762" fmla="*/ 1253588 h 2108794"/>
              <a:gd name="connsiteX3-763" fmla="*/ 777600 w 8287310"/>
              <a:gd name="connsiteY3-764" fmla="*/ 1210388 h 2108794"/>
              <a:gd name="connsiteX4-765" fmla="*/ 993600 w 8287310"/>
              <a:gd name="connsiteY4-766" fmla="*/ 1285501 h 2108794"/>
              <a:gd name="connsiteX5-767" fmla="*/ 1396800 w 8287310"/>
              <a:gd name="connsiteY5-768" fmla="*/ 1563188 h 2108794"/>
              <a:gd name="connsiteX6-769" fmla="*/ 1764000 w 8287310"/>
              <a:gd name="connsiteY6-770" fmla="*/ 1865588 h 2108794"/>
              <a:gd name="connsiteX7-771" fmla="*/ 2138400 w 8287310"/>
              <a:gd name="connsiteY7-772" fmla="*/ 2074388 h 2108794"/>
              <a:gd name="connsiteX8-773" fmla="*/ 2340000 w 8287310"/>
              <a:gd name="connsiteY8-774" fmla="*/ 2103188 h 2108794"/>
              <a:gd name="connsiteX9-775" fmla="*/ 2570400 w 8287310"/>
              <a:gd name="connsiteY9-776" fmla="*/ 2016788 h 2108794"/>
              <a:gd name="connsiteX10-777" fmla="*/ 2800800 w 8287310"/>
              <a:gd name="connsiteY10-778" fmla="*/ 1764788 h 2108794"/>
              <a:gd name="connsiteX11-779" fmla="*/ 3247200 w 8287310"/>
              <a:gd name="connsiteY11-780" fmla="*/ 1152788 h 2108794"/>
              <a:gd name="connsiteX12-781" fmla="*/ 3621600 w 8287310"/>
              <a:gd name="connsiteY12-782" fmla="*/ 893588 h 2108794"/>
              <a:gd name="connsiteX13-783" fmla="*/ 4147200 w 8287310"/>
              <a:gd name="connsiteY13-784" fmla="*/ 1001588 h 2108794"/>
              <a:gd name="connsiteX14-785" fmla="*/ 5371200 w 8287310"/>
              <a:gd name="connsiteY14-786" fmla="*/ 1815188 h 2108794"/>
              <a:gd name="connsiteX15-787" fmla="*/ 5832000 w 8287310"/>
              <a:gd name="connsiteY15-788" fmla="*/ 1951988 h 2108794"/>
              <a:gd name="connsiteX16-789" fmla="*/ 6206400 w 8287310"/>
              <a:gd name="connsiteY16-790" fmla="*/ 1807988 h 2108794"/>
              <a:gd name="connsiteX17-791" fmla="*/ 6494400 w 8287310"/>
              <a:gd name="connsiteY17-792" fmla="*/ 1570388 h 2108794"/>
              <a:gd name="connsiteX18-793" fmla="*/ 7070400 w 8287310"/>
              <a:gd name="connsiteY18-794" fmla="*/ 922388 h 2108794"/>
              <a:gd name="connsiteX19-795" fmla="*/ 7531200 w 8287310"/>
              <a:gd name="connsiteY19-796" fmla="*/ 612788 h 2108794"/>
              <a:gd name="connsiteX20-797" fmla="*/ 8080544 w 8287310"/>
              <a:gd name="connsiteY20-798" fmla="*/ 262133 h 2108794"/>
              <a:gd name="connsiteX21-799" fmla="*/ 8287310 w 8287310"/>
              <a:gd name="connsiteY21-800" fmla="*/ 0 h 2108794"/>
              <a:gd name="connsiteX0-801" fmla="*/ 0 w 8287310"/>
              <a:gd name="connsiteY0-802" fmla="*/ 1915988 h 2108794"/>
              <a:gd name="connsiteX1-803" fmla="*/ 259200 w 8287310"/>
              <a:gd name="connsiteY1-804" fmla="*/ 1498388 h 2108794"/>
              <a:gd name="connsiteX2-805" fmla="*/ 540000 w 8287310"/>
              <a:gd name="connsiteY2-806" fmla="*/ 1253588 h 2108794"/>
              <a:gd name="connsiteX3-807" fmla="*/ 777600 w 8287310"/>
              <a:gd name="connsiteY3-808" fmla="*/ 1210388 h 2108794"/>
              <a:gd name="connsiteX4-809" fmla="*/ 993600 w 8287310"/>
              <a:gd name="connsiteY4-810" fmla="*/ 1285501 h 2108794"/>
              <a:gd name="connsiteX5-811" fmla="*/ 1396800 w 8287310"/>
              <a:gd name="connsiteY5-812" fmla="*/ 1563188 h 2108794"/>
              <a:gd name="connsiteX6-813" fmla="*/ 1764000 w 8287310"/>
              <a:gd name="connsiteY6-814" fmla="*/ 1865588 h 2108794"/>
              <a:gd name="connsiteX7-815" fmla="*/ 2138400 w 8287310"/>
              <a:gd name="connsiteY7-816" fmla="*/ 2074388 h 2108794"/>
              <a:gd name="connsiteX8-817" fmla="*/ 2340000 w 8287310"/>
              <a:gd name="connsiteY8-818" fmla="*/ 2103188 h 2108794"/>
              <a:gd name="connsiteX9-819" fmla="*/ 2570400 w 8287310"/>
              <a:gd name="connsiteY9-820" fmla="*/ 2016788 h 2108794"/>
              <a:gd name="connsiteX10-821" fmla="*/ 2800800 w 8287310"/>
              <a:gd name="connsiteY10-822" fmla="*/ 1764788 h 2108794"/>
              <a:gd name="connsiteX11-823" fmla="*/ 3247200 w 8287310"/>
              <a:gd name="connsiteY11-824" fmla="*/ 1152788 h 2108794"/>
              <a:gd name="connsiteX12-825" fmla="*/ 3621600 w 8287310"/>
              <a:gd name="connsiteY12-826" fmla="*/ 893588 h 2108794"/>
              <a:gd name="connsiteX13-827" fmla="*/ 4147200 w 8287310"/>
              <a:gd name="connsiteY13-828" fmla="*/ 1001588 h 2108794"/>
              <a:gd name="connsiteX14-829" fmla="*/ 5371200 w 8287310"/>
              <a:gd name="connsiteY14-830" fmla="*/ 1815188 h 2108794"/>
              <a:gd name="connsiteX15-831" fmla="*/ 5832000 w 8287310"/>
              <a:gd name="connsiteY15-832" fmla="*/ 1951988 h 2108794"/>
              <a:gd name="connsiteX16-833" fmla="*/ 6206400 w 8287310"/>
              <a:gd name="connsiteY16-834" fmla="*/ 1807988 h 2108794"/>
              <a:gd name="connsiteX17-835" fmla="*/ 6494400 w 8287310"/>
              <a:gd name="connsiteY17-836" fmla="*/ 1570388 h 2108794"/>
              <a:gd name="connsiteX18-837" fmla="*/ 7070400 w 8287310"/>
              <a:gd name="connsiteY18-838" fmla="*/ 922388 h 2108794"/>
              <a:gd name="connsiteX19-839" fmla="*/ 7531200 w 8287310"/>
              <a:gd name="connsiteY19-840" fmla="*/ 612788 h 2108794"/>
              <a:gd name="connsiteX20-841" fmla="*/ 8080544 w 8287310"/>
              <a:gd name="connsiteY20-842" fmla="*/ 262133 h 2108794"/>
              <a:gd name="connsiteX21-843" fmla="*/ 8287310 w 8287310"/>
              <a:gd name="connsiteY21-844" fmla="*/ 0 h 2108794"/>
              <a:gd name="connsiteX0-845" fmla="*/ 0 w 8318625"/>
              <a:gd name="connsiteY0-846" fmla="*/ 1897199 h 2090005"/>
              <a:gd name="connsiteX1-847" fmla="*/ 259200 w 8318625"/>
              <a:gd name="connsiteY1-848" fmla="*/ 1479599 h 2090005"/>
              <a:gd name="connsiteX2-849" fmla="*/ 540000 w 8318625"/>
              <a:gd name="connsiteY2-850" fmla="*/ 1234799 h 2090005"/>
              <a:gd name="connsiteX3-851" fmla="*/ 777600 w 8318625"/>
              <a:gd name="connsiteY3-852" fmla="*/ 1191599 h 2090005"/>
              <a:gd name="connsiteX4-853" fmla="*/ 993600 w 8318625"/>
              <a:gd name="connsiteY4-854" fmla="*/ 1266712 h 2090005"/>
              <a:gd name="connsiteX5-855" fmla="*/ 1396800 w 8318625"/>
              <a:gd name="connsiteY5-856" fmla="*/ 1544399 h 2090005"/>
              <a:gd name="connsiteX6-857" fmla="*/ 1764000 w 8318625"/>
              <a:gd name="connsiteY6-858" fmla="*/ 1846799 h 2090005"/>
              <a:gd name="connsiteX7-859" fmla="*/ 2138400 w 8318625"/>
              <a:gd name="connsiteY7-860" fmla="*/ 2055599 h 2090005"/>
              <a:gd name="connsiteX8-861" fmla="*/ 2340000 w 8318625"/>
              <a:gd name="connsiteY8-862" fmla="*/ 2084399 h 2090005"/>
              <a:gd name="connsiteX9-863" fmla="*/ 2570400 w 8318625"/>
              <a:gd name="connsiteY9-864" fmla="*/ 1997999 h 2090005"/>
              <a:gd name="connsiteX10-865" fmla="*/ 2800800 w 8318625"/>
              <a:gd name="connsiteY10-866" fmla="*/ 1745999 h 2090005"/>
              <a:gd name="connsiteX11-867" fmla="*/ 3247200 w 8318625"/>
              <a:gd name="connsiteY11-868" fmla="*/ 1133999 h 2090005"/>
              <a:gd name="connsiteX12-869" fmla="*/ 3621600 w 8318625"/>
              <a:gd name="connsiteY12-870" fmla="*/ 874799 h 2090005"/>
              <a:gd name="connsiteX13-871" fmla="*/ 4147200 w 8318625"/>
              <a:gd name="connsiteY13-872" fmla="*/ 982799 h 2090005"/>
              <a:gd name="connsiteX14-873" fmla="*/ 5371200 w 8318625"/>
              <a:gd name="connsiteY14-874" fmla="*/ 1796399 h 2090005"/>
              <a:gd name="connsiteX15-875" fmla="*/ 5832000 w 8318625"/>
              <a:gd name="connsiteY15-876" fmla="*/ 1933199 h 2090005"/>
              <a:gd name="connsiteX16-877" fmla="*/ 6206400 w 8318625"/>
              <a:gd name="connsiteY16-878" fmla="*/ 1789199 h 2090005"/>
              <a:gd name="connsiteX17-879" fmla="*/ 6494400 w 8318625"/>
              <a:gd name="connsiteY17-880" fmla="*/ 1551599 h 2090005"/>
              <a:gd name="connsiteX18-881" fmla="*/ 7070400 w 8318625"/>
              <a:gd name="connsiteY18-882" fmla="*/ 903599 h 2090005"/>
              <a:gd name="connsiteX19-883" fmla="*/ 7531200 w 8318625"/>
              <a:gd name="connsiteY19-884" fmla="*/ 593999 h 2090005"/>
              <a:gd name="connsiteX20-885" fmla="*/ 8080544 w 8318625"/>
              <a:gd name="connsiteY20-886" fmla="*/ 243344 h 2090005"/>
              <a:gd name="connsiteX21-887" fmla="*/ 8318625 w 8318625"/>
              <a:gd name="connsiteY21-888" fmla="*/ 0 h 2090005"/>
              <a:gd name="connsiteX0-889" fmla="*/ 0 w 8318625"/>
              <a:gd name="connsiteY0-890" fmla="*/ 1897199 h 2090005"/>
              <a:gd name="connsiteX1-891" fmla="*/ 259200 w 8318625"/>
              <a:gd name="connsiteY1-892" fmla="*/ 1479599 h 2090005"/>
              <a:gd name="connsiteX2-893" fmla="*/ 540000 w 8318625"/>
              <a:gd name="connsiteY2-894" fmla="*/ 1234799 h 2090005"/>
              <a:gd name="connsiteX3-895" fmla="*/ 777600 w 8318625"/>
              <a:gd name="connsiteY3-896" fmla="*/ 1191599 h 2090005"/>
              <a:gd name="connsiteX4-897" fmla="*/ 993600 w 8318625"/>
              <a:gd name="connsiteY4-898" fmla="*/ 1266712 h 2090005"/>
              <a:gd name="connsiteX5-899" fmla="*/ 1396800 w 8318625"/>
              <a:gd name="connsiteY5-900" fmla="*/ 1544399 h 2090005"/>
              <a:gd name="connsiteX6-901" fmla="*/ 1764000 w 8318625"/>
              <a:gd name="connsiteY6-902" fmla="*/ 1846799 h 2090005"/>
              <a:gd name="connsiteX7-903" fmla="*/ 2138400 w 8318625"/>
              <a:gd name="connsiteY7-904" fmla="*/ 2055599 h 2090005"/>
              <a:gd name="connsiteX8-905" fmla="*/ 2340000 w 8318625"/>
              <a:gd name="connsiteY8-906" fmla="*/ 2084399 h 2090005"/>
              <a:gd name="connsiteX9-907" fmla="*/ 2570400 w 8318625"/>
              <a:gd name="connsiteY9-908" fmla="*/ 1997999 h 2090005"/>
              <a:gd name="connsiteX10-909" fmla="*/ 2800800 w 8318625"/>
              <a:gd name="connsiteY10-910" fmla="*/ 1745999 h 2090005"/>
              <a:gd name="connsiteX11-911" fmla="*/ 3247200 w 8318625"/>
              <a:gd name="connsiteY11-912" fmla="*/ 1133999 h 2090005"/>
              <a:gd name="connsiteX12-913" fmla="*/ 3621600 w 8318625"/>
              <a:gd name="connsiteY12-914" fmla="*/ 874799 h 2090005"/>
              <a:gd name="connsiteX13-915" fmla="*/ 4147200 w 8318625"/>
              <a:gd name="connsiteY13-916" fmla="*/ 982799 h 2090005"/>
              <a:gd name="connsiteX14-917" fmla="*/ 5371200 w 8318625"/>
              <a:gd name="connsiteY14-918" fmla="*/ 1796399 h 2090005"/>
              <a:gd name="connsiteX15-919" fmla="*/ 5832000 w 8318625"/>
              <a:gd name="connsiteY15-920" fmla="*/ 1933199 h 2090005"/>
              <a:gd name="connsiteX16-921" fmla="*/ 6206400 w 8318625"/>
              <a:gd name="connsiteY16-922" fmla="*/ 1789199 h 2090005"/>
              <a:gd name="connsiteX17-923" fmla="*/ 6494400 w 8318625"/>
              <a:gd name="connsiteY17-924" fmla="*/ 1551599 h 2090005"/>
              <a:gd name="connsiteX18-925" fmla="*/ 7070400 w 8318625"/>
              <a:gd name="connsiteY18-926" fmla="*/ 903599 h 2090005"/>
              <a:gd name="connsiteX19-927" fmla="*/ 7531200 w 8318625"/>
              <a:gd name="connsiteY19-928" fmla="*/ 593999 h 2090005"/>
              <a:gd name="connsiteX20-929" fmla="*/ 8080544 w 8318625"/>
              <a:gd name="connsiteY20-930" fmla="*/ 243344 h 2090005"/>
              <a:gd name="connsiteX21-931" fmla="*/ 8318625 w 8318625"/>
              <a:gd name="connsiteY21-932" fmla="*/ 0 h 2090005"/>
              <a:gd name="connsiteX0-933" fmla="*/ 0 w 8318625"/>
              <a:gd name="connsiteY0-934" fmla="*/ 1897199 h 2090005"/>
              <a:gd name="connsiteX1-935" fmla="*/ 259200 w 8318625"/>
              <a:gd name="connsiteY1-936" fmla="*/ 1479599 h 2090005"/>
              <a:gd name="connsiteX2-937" fmla="*/ 540000 w 8318625"/>
              <a:gd name="connsiteY2-938" fmla="*/ 1234799 h 2090005"/>
              <a:gd name="connsiteX3-939" fmla="*/ 777600 w 8318625"/>
              <a:gd name="connsiteY3-940" fmla="*/ 1191599 h 2090005"/>
              <a:gd name="connsiteX4-941" fmla="*/ 993600 w 8318625"/>
              <a:gd name="connsiteY4-942" fmla="*/ 1266712 h 2090005"/>
              <a:gd name="connsiteX5-943" fmla="*/ 1396800 w 8318625"/>
              <a:gd name="connsiteY5-944" fmla="*/ 1544399 h 2090005"/>
              <a:gd name="connsiteX6-945" fmla="*/ 1764000 w 8318625"/>
              <a:gd name="connsiteY6-946" fmla="*/ 1846799 h 2090005"/>
              <a:gd name="connsiteX7-947" fmla="*/ 2138400 w 8318625"/>
              <a:gd name="connsiteY7-948" fmla="*/ 2055599 h 2090005"/>
              <a:gd name="connsiteX8-949" fmla="*/ 2340000 w 8318625"/>
              <a:gd name="connsiteY8-950" fmla="*/ 2084399 h 2090005"/>
              <a:gd name="connsiteX9-951" fmla="*/ 2570400 w 8318625"/>
              <a:gd name="connsiteY9-952" fmla="*/ 1997999 h 2090005"/>
              <a:gd name="connsiteX10-953" fmla="*/ 2800800 w 8318625"/>
              <a:gd name="connsiteY10-954" fmla="*/ 1745999 h 2090005"/>
              <a:gd name="connsiteX11-955" fmla="*/ 3247200 w 8318625"/>
              <a:gd name="connsiteY11-956" fmla="*/ 1133999 h 2090005"/>
              <a:gd name="connsiteX12-957" fmla="*/ 3621600 w 8318625"/>
              <a:gd name="connsiteY12-958" fmla="*/ 874799 h 2090005"/>
              <a:gd name="connsiteX13-959" fmla="*/ 4147200 w 8318625"/>
              <a:gd name="connsiteY13-960" fmla="*/ 982799 h 2090005"/>
              <a:gd name="connsiteX14-961" fmla="*/ 5371200 w 8318625"/>
              <a:gd name="connsiteY14-962" fmla="*/ 1796399 h 2090005"/>
              <a:gd name="connsiteX15-963" fmla="*/ 5832000 w 8318625"/>
              <a:gd name="connsiteY15-964" fmla="*/ 1933199 h 2090005"/>
              <a:gd name="connsiteX16-965" fmla="*/ 6206400 w 8318625"/>
              <a:gd name="connsiteY16-966" fmla="*/ 1789199 h 2090005"/>
              <a:gd name="connsiteX17-967" fmla="*/ 6494400 w 8318625"/>
              <a:gd name="connsiteY17-968" fmla="*/ 1551599 h 2090005"/>
              <a:gd name="connsiteX18-969" fmla="*/ 7070400 w 8318625"/>
              <a:gd name="connsiteY18-970" fmla="*/ 903599 h 2090005"/>
              <a:gd name="connsiteX19-971" fmla="*/ 7531200 w 8318625"/>
              <a:gd name="connsiteY19-972" fmla="*/ 593999 h 2090005"/>
              <a:gd name="connsiteX20-973" fmla="*/ 8080544 w 8318625"/>
              <a:gd name="connsiteY20-974" fmla="*/ 237081 h 2090005"/>
              <a:gd name="connsiteX21-975" fmla="*/ 8318625 w 8318625"/>
              <a:gd name="connsiteY21-976" fmla="*/ 0 h 2090005"/>
              <a:gd name="connsiteX0-977" fmla="*/ 0 w 8362466"/>
              <a:gd name="connsiteY0-978" fmla="*/ 1934777 h 2127583"/>
              <a:gd name="connsiteX1-979" fmla="*/ 259200 w 8362466"/>
              <a:gd name="connsiteY1-980" fmla="*/ 1517177 h 2127583"/>
              <a:gd name="connsiteX2-981" fmla="*/ 540000 w 8362466"/>
              <a:gd name="connsiteY2-982" fmla="*/ 1272377 h 2127583"/>
              <a:gd name="connsiteX3-983" fmla="*/ 777600 w 8362466"/>
              <a:gd name="connsiteY3-984" fmla="*/ 1229177 h 2127583"/>
              <a:gd name="connsiteX4-985" fmla="*/ 993600 w 8362466"/>
              <a:gd name="connsiteY4-986" fmla="*/ 1304290 h 2127583"/>
              <a:gd name="connsiteX5-987" fmla="*/ 1396800 w 8362466"/>
              <a:gd name="connsiteY5-988" fmla="*/ 1581977 h 2127583"/>
              <a:gd name="connsiteX6-989" fmla="*/ 1764000 w 8362466"/>
              <a:gd name="connsiteY6-990" fmla="*/ 1884377 h 2127583"/>
              <a:gd name="connsiteX7-991" fmla="*/ 2138400 w 8362466"/>
              <a:gd name="connsiteY7-992" fmla="*/ 2093177 h 2127583"/>
              <a:gd name="connsiteX8-993" fmla="*/ 2340000 w 8362466"/>
              <a:gd name="connsiteY8-994" fmla="*/ 2121977 h 2127583"/>
              <a:gd name="connsiteX9-995" fmla="*/ 2570400 w 8362466"/>
              <a:gd name="connsiteY9-996" fmla="*/ 2035577 h 2127583"/>
              <a:gd name="connsiteX10-997" fmla="*/ 2800800 w 8362466"/>
              <a:gd name="connsiteY10-998" fmla="*/ 1783577 h 2127583"/>
              <a:gd name="connsiteX11-999" fmla="*/ 3247200 w 8362466"/>
              <a:gd name="connsiteY11-1000" fmla="*/ 1171577 h 2127583"/>
              <a:gd name="connsiteX12-1001" fmla="*/ 3621600 w 8362466"/>
              <a:gd name="connsiteY12-1002" fmla="*/ 912377 h 2127583"/>
              <a:gd name="connsiteX13-1003" fmla="*/ 4147200 w 8362466"/>
              <a:gd name="connsiteY13-1004" fmla="*/ 1020377 h 2127583"/>
              <a:gd name="connsiteX14-1005" fmla="*/ 5371200 w 8362466"/>
              <a:gd name="connsiteY14-1006" fmla="*/ 1833977 h 2127583"/>
              <a:gd name="connsiteX15-1007" fmla="*/ 5832000 w 8362466"/>
              <a:gd name="connsiteY15-1008" fmla="*/ 1970777 h 2127583"/>
              <a:gd name="connsiteX16-1009" fmla="*/ 6206400 w 8362466"/>
              <a:gd name="connsiteY16-1010" fmla="*/ 1826777 h 2127583"/>
              <a:gd name="connsiteX17-1011" fmla="*/ 6494400 w 8362466"/>
              <a:gd name="connsiteY17-1012" fmla="*/ 1589177 h 2127583"/>
              <a:gd name="connsiteX18-1013" fmla="*/ 7070400 w 8362466"/>
              <a:gd name="connsiteY18-1014" fmla="*/ 941177 h 2127583"/>
              <a:gd name="connsiteX19-1015" fmla="*/ 7531200 w 8362466"/>
              <a:gd name="connsiteY19-1016" fmla="*/ 631577 h 2127583"/>
              <a:gd name="connsiteX20-1017" fmla="*/ 8080544 w 8362466"/>
              <a:gd name="connsiteY20-1018" fmla="*/ 274659 h 2127583"/>
              <a:gd name="connsiteX21-1019" fmla="*/ 8362466 w 8362466"/>
              <a:gd name="connsiteY21-1020" fmla="*/ 0 h 21275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8362466" h="2127583">
                <a:moveTo>
                  <a:pt x="0" y="1934777"/>
                </a:moveTo>
                <a:cubicBezTo>
                  <a:pt x="84600" y="1781177"/>
                  <a:pt x="169200" y="1627577"/>
                  <a:pt x="259200" y="1517177"/>
                </a:cubicBezTo>
                <a:cubicBezTo>
                  <a:pt x="349200" y="1406777"/>
                  <a:pt x="453600" y="1320377"/>
                  <a:pt x="540000" y="1272377"/>
                </a:cubicBezTo>
                <a:cubicBezTo>
                  <a:pt x="626400" y="1224377"/>
                  <a:pt x="702000" y="1223858"/>
                  <a:pt x="777600" y="1229177"/>
                </a:cubicBezTo>
                <a:cubicBezTo>
                  <a:pt x="853200" y="1234496"/>
                  <a:pt x="890400" y="1245490"/>
                  <a:pt x="993600" y="1304290"/>
                </a:cubicBezTo>
                <a:cubicBezTo>
                  <a:pt x="1096800" y="1363090"/>
                  <a:pt x="1268400" y="1485296"/>
                  <a:pt x="1396800" y="1581977"/>
                </a:cubicBezTo>
                <a:cubicBezTo>
                  <a:pt x="1525200" y="1678658"/>
                  <a:pt x="1640400" y="1799177"/>
                  <a:pt x="1764000" y="1884377"/>
                </a:cubicBezTo>
                <a:cubicBezTo>
                  <a:pt x="1887600" y="1969577"/>
                  <a:pt x="2042400" y="2053577"/>
                  <a:pt x="2138400" y="2093177"/>
                </a:cubicBezTo>
                <a:cubicBezTo>
                  <a:pt x="2234400" y="2132777"/>
                  <a:pt x="2268000" y="2131577"/>
                  <a:pt x="2340000" y="2121977"/>
                </a:cubicBezTo>
                <a:cubicBezTo>
                  <a:pt x="2412000" y="2112377"/>
                  <a:pt x="2493600" y="2091977"/>
                  <a:pt x="2570400" y="2035577"/>
                </a:cubicBezTo>
                <a:cubicBezTo>
                  <a:pt x="2647200" y="1979177"/>
                  <a:pt x="2688000" y="1927577"/>
                  <a:pt x="2800800" y="1783577"/>
                </a:cubicBezTo>
                <a:cubicBezTo>
                  <a:pt x="2913600" y="1639577"/>
                  <a:pt x="3110400" y="1316777"/>
                  <a:pt x="3247200" y="1171577"/>
                </a:cubicBezTo>
                <a:cubicBezTo>
                  <a:pt x="3384000" y="1026377"/>
                  <a:pt x="3471600" y="937577"/>
                  <a:pt x="3621600" y="912377"/>
                </a:cubicBezTo>
                <a:cubicBezTo>
                  <a:pt x="3771600" y="887177"/>
                  <a:pt x="3855600" y="866777"/>
                  <a:pt x="4147200" y="1020377"/>
                </a:cubicBezTo>
                <a:cubicBezTo>
                  <a:pt x="4438800" y="1173977"/>
                  <a:pt x="5090400" y="1675577"/>
                  <a:pt x="5371200" y="1833977"/>
                </a:cubicBezTo>
                <a:cubicBezTo>
                  <a:pt x="5652000" y="1992377"/>
                  <a:pt x="5692800" y="1971977"/>
                  <a:pt x="5832000" y="1970777"/>
                </a:cubicBezTo>
                <a:cubicBezTo>
                  <a:pt x="5971200" y="1969577"/>
                  <a:pt x="6096000" y="1890377"/>
                  <a:pt x="6206400" y="1826777"/>
                </a:cubicBezTo>
                <a:cubicBezTo>
                  <a:pt x="6316800" y="1763177"/>
                  <a:pt x="6350400" y="1736777"/>
                  <a:pt x="6494400" y="1589177"/>
                </a:cubicBezTo>
                <a:cubicBezTo>
                  <a:pt x="6638400" y="1441577"/>
                  <a:pt x="6897600" y="1100777"/>
                  <a:pt x="7070400" y="941177"/>
                </a:cubicBezTo>
                <a:cubicBezTo>
                  <a:pt x="7243200" y="781577"/>
                  <a:pt x="7362843" y="742663"/>
                  <a:pt x="7531200" y="631577"/>
                </a:cubicBezTo>
                <a:cubicBezTo>
                  <a:pt x="7699557" y="520491"/>
                  <a:pt x="7942000" y="379922"/>
                  <a:pt x="8080544" y="274659"/>
                </a:cubicBezTo>
                <a:cubicBezTo>
                  <a:pt x="8219088" y="169396"/>
                  <a:pt x="8275834" y="119370"/>
                  <a:pt x="8362466" y="0"/>
                </a:cubicBezTo>
              </a:path>
            </a:pathLst>
          </a:custGeom>
          <a:noFill/>
          <a:ln w="25400" algn="ctr">
            <a:solidFill>
              <a:srgbClr val="C00000"/>
            </a:solidFill>
            <a:miter lim="800000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Straight Connector 19"/>
          <p:cNvCxnSpPr>
            <a:stCxn id="16" idx="4"/>
          </p:cNvCxnSpPr>
          <p:nvPr/>
        </p:nvCxnSpPr>
        <p:spPr bwMode="auto">
          <a:xfrm>
            <a:off x="1602068" y="3463379"/>
            <a:ext cx="17307" cy="10204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24"/>
          <p:cNvSpPr>
            <a:spLocks noChangeAspect="1"/>
          </p:cNvSpPr>
          <p:nvPr/>
        </p:nvSpPr>
        <p:spPr bwMode="auto">
          <a:xfrm>
            <a:off x="1565588" y="4416596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val 25"/>
          <p:cNvSpPr>
            <a:spLocks noChangeAspect="1"/>
          </p:cNvSpPr>
          <p:nvPr/>
        </p:nvSpPr>
        <p:spPr bwMode="auto">
          <a:xfrm>
            <a:off x="1545503" y="3350250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Straight Connector 26"/>
          <p:cNvCxnSpPr/>
          <p:nvPr/>
        </p:nvCxnSpPr>
        <p:spPr bwMode="auto">
          <a:xfrm>
            <a:off x="1785581" y="3138852"/>
            <a:ext cx="12704" cy="1056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val 27"/>
          <p:cNvSpPr>
            <a:spLocks noChangeAspect="1"/>
          </p:cNvSpPr>
          <p:nvPr/>
        </p:nvSpPr>
        <p:spPr bwMode="auto">
          <a:xfrm>
            <a:off x="1748433" y="4130756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val 28"/>
          <p:cNvSpPr>
            <a:spLocks noChangeAspect="1"/>
          </p:cNvSpPr>
          <p:nvPr/>
        </p:nvSpPr>
        <p:spPr bwMode="auto">
          <a:xfrm>
            <a:off x="1741537" y="3012441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Straight Connector 31"/>
          <p:cNvCxnSpPr/>
          <p:nvPr/>
        </p:nvCxnSpPr>
        <p:spPr bwMode="auto">
          <a:xfrm flipH="1">
            <a:off x="2701896" y="3704494"/>
            <a:ext cx="4805" cy="5600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32"/>
          <p:cNvSpPr>
            <a:spLocks noChangeAspect="1"/>
          </p:cNvSpPr>
          <p:nvPr/>
        </p:nvSpPr>
        <p:spPr bwMode="auto">
          <a:xfrm>
            <a:off x="2646769" y="4202002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Oval 33"/>
          <p:cNvSpPr>
            <a:spLocks noChangeAspect="1"/>
          </p:cNvSpPr>
          <p:nvPr/>
        </p:nvSpPr>
        <p:spPr bwMode="auto">
          <a:xfrm>
            <a:off x="2645226" y="3596795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Straight Connector 35"/>
          <p:cNvCxnSpPr/>
          <p:nvPr/>
        </p:nvCxnSpPr>
        <p:spPr bwMode="auto">
          <a:xfrm>
            <a:off x="3617671" y="3091380"/>
            <a:ext cx="856" cy="14154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Oval 36"/>
          <p:cNvSpPr>
            <a:spLocks noChangeAspect="1"/>
          </p:cNvSpPr>
          <p:nvPr/>
        </p:nvSpPr>
        <p:spPr bwMode="auto">
          <a:xfrm>
            <a:off x="3566015" y="4441874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Oval 37"/>
          <p:cNvSpPr>
            <a:spLocks noChangeAspect="1"/>
          </p:cNvSpPr>
          <p:nvPr/>
        </p:nvSpPr>
        <p:spPr bwMode="auto">
          <a:xfrm>
            <a:off x="3566015" y="3043145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Straight Connector 44"/>
          <p:cNvCxnSpPr/>
          <p:nvPr/>
        </p:nvCxnSpPr>
        <p:spPr bwMode="auto">
          <a:xfrm flipH="1">
            <a:off x="3799837" y="2950814"/>
            <a:ext cx="2936" cy="13087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45"/>
          <p:cNvSpPr>
            <a:spLocks noChangeAspect="1"/>
          </p:cNvSpPr>
          <p:nvPr/>
        </p:nvSpPr>
        <p:spPr bwMode="auto">
          <a:xfrm>
            <a:off x="3743272" y="4199230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Oval 46"/>
          <p:cNvSpPr>
            <a:spLocks noChangeAspect="1"/>
          </p:cNvSpPr>
          <p:nvPr/>
        </p:nvSpPr>
        <p:spPr bwMode="auto">
          <a:xfrm>
            <a:off x="3742701" y="2892548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Straight Connector 48"/>
          <p:cNvCxnSpPr/>
          <p:nvPr/>
        </p:nvCxnSpPr>
        <p:spPr bwMode="auto">
          <a:xfrm>
            <a:off x="4718498" y="2922917"/>
            <a:ext cx="0" cy="8670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Oval 49"/>
          <p:cNvSpPr>
            <a:spLocks noChangeAspect="1"/>
          </p:cNvSpPr>
          <p:nvPr/>
        </p:nvSpPr>
        <p:spPr bwMode="auto">
          <a:xfrm>
            <a:off x="4660232" y="3729785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Oval 50"/>
          <p:cNvSpPr>
            <a:spLocks noChangeAspect="1"/>
          </p:cNvSpPr>
          <p:nvPr/>
        </p:nvSpPr>
        <p:spPr bwMode="auto">
          <a:xfrm>
            <a:off x="4660232" y="2863930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Straight Connector 51"/>
          <p:cNvCxnSpPr/>
          <p:nvPr/>
        </p:nvCxnSpPr>
        <p:spPr bwMode="auto">
          <a:xfrm>
            <a:off x="6344097" y="3637265"/>
            <a:ext cx="2924" cy="7008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52"/>
          <p:cNvSpPr>
            <a:spLocks noChangeAspect="1"/>
          </p:cNvSpPr>
          <p:nvPr/>
        </p:nvSpPr>
        <p:spPr bwMode="auto">
          <a:xfrm>
            <a:off x="6291631" y="4263500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Oval 53"/>
          <p:cNvSpPr>
            <a:spLocks noChangeAspect="1"/>
          </p:cNvSpPr>
          <p:nvPr/>
        </p:nvSpPr>
        <p:spPr bwMode="auto">
          <a:xfrm>
            <a:off x="6291631" y="3568696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Straight Connector 54"/>
          <p:cNvCxnSpPr/>
          <p:nvPr/>
        </p:nvCxnSpPr>
        <p:spPr bwMode="auto">
          <a:xfrm flipH="1">
            <a:off x="6811211" y="3201374"/>
            <a:ext cx="11471" cy="631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val 55"/>
          <p:cNvSpPr>
            <a:spLocks noChangeAspect="1"/>
          </p:cNvSpPr>
          <p:nvPr/>
        </p:nvSpPr>
        <p:spPr bwMode="auto">
          <a:xfrm>
            <a:off x="6760400" y="3764422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val 56"/>
          <p:cNvSpPr>
            <a:spLocks noChangeAspect="1"/>
          </p:cNvSpPr>
          <p:nvPr/>
        </p:nvSpPr>
        <p:spPr bwMode="auto">
          <a:xfrm>
            <a:off x="6761641" y="3133538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60"/>
          <p:cNvSpPr txBox="1"/>
          <p:nvPr/>
        </p:nvSpPr>
        <p:spPr>
          <a:xfrm>
            <a:off x="1171885" y="3586432"/>
            <a:ext cx="581561" cy="922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1956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达特茅斯会议，标志着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的诞生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9" name="TextBox 61"/>
          <p:cNvSpPr txBox="1"/>
          <p:nvPr/>
        </p:nvSpPr>
        <p:spPr>
          <a:xfrm>
            <a:off x="1765267" y="3170480"/>
            <a:ext cx="768377" cy="783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1957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发明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第一款神经网络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Perceptron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0" name="TextBox 62"/>
          <p:cNvSpPr txBox="1"/>
          <p:nvPr/>
        </p:nvSpPr>
        <p:spPr>
          <a:xfrm>
            <a:off x="2719335" y="3803273"/>
            <a:ext cx="753982" cy="6451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1970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进入进入第一个低谷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1" name="TextBox 63"/>
          <p:cNvSpPr txBox="1"/>
          <p:nvPr/>
        </p:nvSpPr>
        <p:spPr>
          <a:xfrm>
            <a:off x="3098870" y="3173264"/>
            <a:ext cx="670171" cy="645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1982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Hopfield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神经网络被提出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2" name="TextBox 64"/>
          <p:cNvSpPr txBox="1"/>
          <p:nvPr/>
        </p:nvSpPr>
        <p:spPr>
          <a:xfrm>
            <a:off x="3819737" y="2858827"/>
            <a:ext cx="863750" cy="119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1986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BP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算法出现使得大规模神经网络的训练成为可能，将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推向第二个黄金期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3" name="TextBox 65"/>
          <p:cNvSpPr txBox="1"/>
          <p:nvPr/>
        </p:nvSpPr>
        <p:spPr>
          <a:xfrm>
            <a:off x="4759168" y="2892891"/>
            <a:ext cx="863750" cy="1060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1990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人工智能计算机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DARPA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没能实现，政府投入缩减，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AI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进入第二低谷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4" name="TextBox 66"/>
          <p:cNvSpPr txBox="1"/>
          <p:nvPr/>
        </p:nvSpPr>
        <p:spPr>
          <a:xfrm>
            <a:off x="5631014" y="3537027"/>
            <a:ext cx="729441" cy="119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2006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Hilton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提出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“深度学习神经网络”</a:t>
            </a:r>
            <a:endParaRPr kumimoji="0" lang="zh-CN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及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”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逐层初始化训练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“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5" name="TextBox 67"/>
          <p:cNvSpPr txBox="1"/>
          <p:nvPr/>
        </p:nvSpPr>
        <p:spPr>
          <a:xfrm>
            <a:off x="6166009" y="3027521"/>
            <a:ext cx="602933" cy="506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2012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ALexNet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46" name="Straight Arrow Connector 74"/>
          <p:cNvCxnSpPr/>
          <p:nvPr/>
        </p:nvCxnSpPr>
        <p:spPr bwMode="auto">
          <a:xfrm flipV="1">
            <a:off x="1194482" y="5120027"/>
            <a:ext cx="6862057" cy="54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77"/>
          <p:cNvCxnSpPr/>
          <p:nvPr/>
        </p:nvCxnSpPr>
        <p:spPr bwMode="auto">
          <a:xfrm flipV="1">
            <a:off x="1196148" y="2914822"/>
            <a:ext cx="7592" cy="22024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84"/>
          <p:cNvSpPr txBox="1"/>
          <p:nvPr/>
        </p:nvSpPr>
        <p:spPr>
          <a:xfrm>
            <a:off x="7427042" y="5080341"/>
            <a:ext cx="627198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kumimoji="0" lang="en-US" altLang="zh-CN" sz="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9" name="Straight Arrow Connector 95"/>
          <p:cNvCxnSpPr/>
          <p:nvPr/>
        </p:nvCxnSpPr>
        <p:spPr bwMode="auto">
          <a:xfrm>
            <a:off x="1610096" y="4867409"/>
            <a:ext cx="1698882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50" name="Straight Arrow Connector 99"/>
          <p:cNvCxnSpPr/>
          <p:nvPr/>
        </p:nvCxnSpPr>
        <p:spPr bwMode="auto">
          <a:xfrm>
            <a:off x="2692617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1" name="TextBox 105"/>
          <p:cNvSpPr txBox="1"/>
          <p:nvPr/>
        </p:nvSpPr>
        <p:spPr>
          <a:xfrm>
            <a:off x="2468297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1970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TextBox 106"/>
          <p:cNvSpPr txBox="1"/>
          <p:nvPr/>
        </p:nvSpPr>
        <p:spPr>
          <a:xfrm>
            <a:off x="3371498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1980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3" name="Straight Arrow Connector 107"/>
          <p:cNvCxnSpPr/>
          <p:nvPr/>
        </p:nvCxnSpPr>
        <p:spPr bwMode="auto">
          <a:xfrm>
            <a:off x="3621086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4" name="Straight Arrow Connector 109"/>
          <p:cNvCxnSpPr/>
          <p:nvPr/>
        </p:nvCxnSpPr>
        <p:spPr bwMode="auto">
          <a:xfrm>
            <a:off x="4649773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5" name="TextBox 111"/>
          <p:cNvSpPr txBox="1"/>
          <p:nvPr/>
        </p:nvSpPr>
        <p:spPr>
          <a:xfrm>
            <a:off x="4401278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1990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Straight Arrow Connector 113"/>
          <p:cNvCxnSpPr/>
          <p:nvPr/>
        </p:nvCxnSpPr>
        <p:spPr bwMode="auto">
          <a:xfrm>
            <a:off x="5578241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Straight Arrow Connector 114"/>
          <p:cNvCxnSpPr/>
          <p:nvPr/>
        </p:nvCxnSpPr>
        <p:spPr bwMode="auto">
          <a:xfrm>
            <a:off x="6606928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9" name="TextBox 116"/>
          <p:cNvSpPr txBox="1"/>
          <p:nvPr/>
        </p:nvSpPr>
        <p:spPr>
          <a:xfrm>
            <a:off x="5343822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2000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117"/>
          <p:cNvSpPr txBox="1"/>
          <p:nvPr/>
        </p:nvSpPr>
        <p:spPr>
          <a:xfrm>
            <a:off x="6361018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Straight Arrow Connector 118"/>
          <p:cNvCxnSpPr/>
          <p:nvPr/>
        </p:nvCxnSpPr>
        <p:spPr bwMode="auto">
          <a:xfrm>
            <a:off x="1605308" y="5107136"/>
            <a:ext cx="0" cy="812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2" name="TextBox 121"/>
          <p:cNvSpPr txBox="1"/>
          <p:nvPr/>
        </p:nvSpPr>
        <p:spPr>
          <a:xfrm>
            <a:off x="1341332" y="5134455"/>
            <a:ext cx="49530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1956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122"/>
              <p:cNvSpPr txBox="1"/>
              <p:nvPr/>
            </p:nvSpPr>
            <p:spPr>
              <a:xfrm>
                <a:off x="1678717" y="4875913"/>
                <a:ext cx="1630257" cy="25273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C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Ι</m:t>
                    </m:r>
                  </m:oMath>
                </a14:m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)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 人工智能诞生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17" y="4875913"/>
                <a:ext cx="1630257" cy="252730"/>
              </a:xfrm>
              <a:prstGeom prst="rect">
                <a:avLst/>
              </a:prstGeom>
              <a:blipFill rotWithShape="1">
                <a:blip r:embed="rId1"/>
                <a:stretch>
                  <a:fillRect l="-298" t="-1910" r="-273" b="-185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123"/>
          <p:cNvCxnSpPr/>
          <p:nvPr/>
        </p:nvCxnSpPr>
        <p:spPr bwMode="auto">
          <a:xfrm>
            <a:off x="3336389" y="4867409"/>
            <a:ext cx="2621819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124"/>
              <p:cNvSpPr txBox="1"/>
              <p:nvPr/>
            </p:nvSpPr>
            <p:spPr>
              <a:xfrm>
                <a:off x="3336389" y="4884914"/>
                <a:ext cx="2621812" cy="25273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C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Ι</m:t>
                    </m:r>
                    <m:r>
                      <m:rPr>
                        <m:sty m:val="p"/>
                      </m:rPr>
                      <a:rPr kumimoji="0" lang="el-GR" altLang="zh-CN" sz="10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Ι</m:t>
                    </m:r>
                  </m:oMath>
                </a14:m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)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 人工智能步入产业化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89" y="4884914"/>
                <a:ext cx="2621812" cy="252730"/>
              </a:xfrm>
              <a:prstGeom prst="rect">
                <a:avLst/>
              </a:prstGeom>
              <a:blipFill rotWithShape="1">
                <a:blip r:embed="rId2"/>
                <a:stretch>
                  <a:fillRect l="-198" t="-1954" r="-170" b="-18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131"/>
          <p:cNvCxnSpPr/>
          <p:nvPr/>
        </p:nvCxnSpPr>
        <p:spPr bwMode="auto">
          <a:xfrm>
            <a:off x="5981381" y="4867409"/>
            <a:ext cx="1900565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135"/>
              <p:cNvSpPr txBox="1"/>
              <p:nvPr/>
            </p:nvSpPr>
            <p:spPr>
              <a:xfrm>
                <a:off x="5981381" y="4897577"/>
                <a:ext cx="1900566" cy="25273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C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Ι</m:t>
                    </m:r>
                    <m:r>
                      <m:rPr>
                        <m:sty m:val="p"/>
                      </m:rPr>
                      <a:rPr kumimoji="0" lang="el-GR" altLang="zh-CN" sz="10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ΙΙ</m:t>
                    </m:r>
                  </m:oMath>
                </a14:m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)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 人工智能赢来爆发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7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81" y="4897577"/>
                <a:ext cx="1900566" cy="252730"/>
              </a:xfrm>
              <a:prstGeom prst="rect">
                <a:avLst/>
              </a:prstGeom>
              <a:blipFill rotWithShape="1">
                <a:blip r:embed="rId3"/>
                <a:stretch>
                  <a:fillRect l="-284" t="-1940" r="-250" b="-18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136"/>
          <p:cNvSpPr txBox="1"/>
          <p:nvPr/>
        </p:nvSpPr>
        <p:spPr>
          <a:xfrm>
            <a:off x="2830231" y="4628072"/>
            <a:ext cx="1025599" cy="252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发展遇</a:t>
            </a:r>
            <a:r>
              <a:rPr kumimoji="0" lang="zh-CN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瓶颈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9" name="TextBox 137"/>
          <p:cNvSpPr txBox="1"/>
          <p:nvPr/>
        </p:nvSpPr>
        <p:spPr>
          <a:xfrm>
            <a:off x="1743404" y="4225440"/>
            <a:ext cx="1025599" cy="414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图灵测试人工智能诞生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1" name="TextBox 138"/>
          <p:cNvSpPr txBox="1"/>
          <p:nvPr/>
        </p:nvSpPr>
        <p:spPr>
          <a:xfrm>
            <a:off x="4076619" y="3863379"/>
            <a:ext cx="696743" cy="414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专家系统问世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5" name="TextBox 139"/>
          <p:cNvSpPr txBox="1"/>
          <p:nvPr/>
        </p:nvSpPr>
        <p:spPr>
          <a:xfrm>
            <a:off x="5531348" y="4577731"/>
            <a:ext cx="860815" cy="252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受</a:t>
            </a:r>
            <a:r>
              <a:rPr kumimoji="0" lang="en-US" altLang="zh-CN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PC</a:t>
            </a:r>
            <a:r>
              <a:rPr kumimoji="0" lang="zh-CN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冲击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6" name="TextBox 140"/>
          <p:cNvSpPr txBox="1"/>
          <p:nvPr/>
        </p:nvSpPr>
        <p:spPr>
          <a:xfrm>
            <a:off x="7650644" y="3267335"/>
            <a:ext cx="800555" cy="414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模型突破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算法创新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79" name="Straight Connector 54"/>
          <p:cNvCxnSpPr/>
          <p:nvPr/>
        </p:nvCxnSpPr>
        <p:spPr bwMode="auto">
          <a:xfrm>
            <a:off x="7780838" y="2718998"/>
            <a:ext cx="9535" cy="47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Oval 55"/>
          <p:cNvSpPr>
            <a:spLocks noChangeAspect="1"/>
          </p:cNvSpPr>
          <p:nvPr/>
        </p:nvSpPr>
        <p:spPr bwMode="auto">
          <a:xfrm>
            <a:off x="7739560" y="3122741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Oval 56"/>
          <p:cNvSpPr>
            <a:spLocks noChangeAspect="1"/>
          </p:cNvSpPr>
          <p:nvPr/>
        </p:nvSpPr>
        <p:spPr bwMode="auto">
          <a:xfrm>
            <a:off x="7714299" y="2617184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TextBox 67"/>
          <p:cNvSpPr txBox="1"/>
          <p:nvPr/>
        </p:nvSpPr>
        <p:spPr>
          <a:xfrm>
            <a:off x="7793355" y="2392204"/>
            <a:ext cx="815816" cy="783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2022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Transformer</a:t>
            </a:r>
            <a:b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b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ViT</a:t>
            </a:r>
            <a:r>
              <a:rPr kumimoji="0" lang="zh-CN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及</a:t>
            </a:r>
            <a:r>
              <a:rPr kumimoji="0" lang="en-US" altLang="zh-CN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MAE</a:t>
            </a:r>
            <a:r>
              <a:rPr kumimoji="0" lang="zh-CN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、对比学习</a:t>
            </a:r>
            <a:endParaRPr kumimoji="0" lang="zh-CN" altLang="en-US" sz="900" b="0" i="0" u="none" strike="noStrike" kern="1200" cap="none" spc="0" normalizeH="0" baseline="0" noProof="0" dirty="0" err="1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5" name="矩形 24"/>
          <p:cNvSpPr>
            <a:spLocks noChangeArrowheads="1"/>
          </p:cNvSpPr>
          <p:nvPr/>
        </p:nvSpPr>
        <p:spPr bwMode="auto">
          <a:xfrm>
            <a:off x="457199" y="1527640"/>
            <a:ext cx="8229601" cy="84645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noFill/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wrap="square" lIns="135000" tIns="54000" rIns="135000" bIns="540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人工智能发展的三次浪潮：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人工智能诞生、人工智能步入产业化、人工智能爆发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6" name="Straight Connector 54"/>
          <p:cNvCxnSpPr/>
          <p:nvPr/>
        </p:nvCxnSpPr>
        <p:spPr bwMode="auto">
          <a:xfrm flipH="1">
            <a:off x="7067910" y="3027542"/>
            <a:ext cx="11471" cy="631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55"/>
          <p:cNvSpPr>
            <a:spLocks noChangeAspect="1"/>
          </p:cNvSpPr>
          <p:nvPr/>
        </p:nvSpPr>
        <p:spPr bwMode="auto">
          <a:xfrm>
            <a:off x="7017098" y="3590591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val 56"/>
          <p:cNvSpPr>
            <a:spLocks noChangeAspect="1"/>
          </p:cNvSpPr>
          <p:nvPr/>
        </p:nvSpPr>
        <p:spPr bwMode="auto">
          <a:xfrm>
            <a:off x="7018340" y="2959707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67"/>
          <p:cNvSpPr txBox="1"/>
          <p:nvPr/>
        </p:nvSpPr>
        <p:spPr>
          <a:xfrm>
            <a:off x="6677978" y="2593181"/>
            <a:ext cx="602933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2015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ResNet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0" name="Straight Connector 54"/>
          <p:cNvCxnSpPr/>
          <p:nvPr/>
        </p:nvCxnSpPr>
        <p:spPr bwMode="auto">
          <a:xfrm flipH="1">
            <a:off x="7486058" y="2746079"/>
            <a:ext cx="11471" cy="631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55"/>
          <p:cNvSpPr>
            <a:spLocks noChangeAspect="1"/>
          </p:cNvSpPr>
          <p:nvPr/>
        </p:nvSpPr>
        <p:spPr bwMode="auto">
          <a:xfrm>
            <a:off x="7435246" y="3309127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val 56"/>
          <p:cNvSpPr>
            <a:spLocks noChangeAspect="1"/>
          </p:cNvSpPr>
          <p:nvPr/>
        </p:nvSpPr>
        <p:spPr bwMode="auto">
          <a:xfrm>
            <a:off x="7436487" y="2678243"/>
            <a:ext cx="113129" cy="113129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44000">
                <a:srgbClr val="FFC000">
                  <a:alpha val="49000"/>
                </a:srgbClr>
              </a:gs>
              <a:gs pos="70000">
                <a:srgbClr val="FFC000">
                  <a:alpha val="81000"/>
                </a:srgbClr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3175" algn="ctr">
            <a:solidFill>
              <a:srgbClr val="002060"/>
            </a:solidFill>
            <a:miter lim="800000"/>
          </a:ln>
          <a:effectLst/>
        </p:spPr>
        <p:txBody>
          <a:bodyPr lIns="68584" tIns="68584" rIns="68584" bIns="68584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67"/>
          <p:cNvSpPr txBox="1"/>
          <p:nvPr/>
        </p:nvSpPr>
        <p:spPr>
          <a:xfrm>
            <a:off x="7124700" y="2401729"/>
            <a:ext cx="657225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2017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强化学习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" name="TextBox 138"/>
          <p:cNvSpPr txBox="1"/>
          <p:nvPr/>
        </p:nvSpPr>
        <p:spPr>
          <a:xfrm>
            <a:off x="7017068" y="3764280"/>
            <a:ext cx="1037273" cy="414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通用人工智能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快速发展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起：</a:t>
            </a:r>
            <a:r>
              <a:rPr kumimoji="1" lang="en-US" altLang="zh-CN" dirty="0">
                <a:sym typeface="+mn-ea"/>
              </a:rPr>
              <a:t>AI</a:t>
            </a:r>
            <a:r>
              <a:rPr kumimoji="1" lang="zh-CN" altLang="en-US" dirty="0">
                <a:sym typeface="+mn-ea"/>
              </a:rPr>
              <a:t>初生</a:t>
            </a:r>
            <a:endParaRPr kumimoji="1" lang="zh-CN" altLang="en-US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94" y="1592580"/>
            <a:ext cx="8258651" cy="415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落：</a:t>
            </a:r>
            <a:r>
              <a:rPr kumimoji="1" lang="zh-CN" dirty="0">
                <a:sym typeface="+mn-ea"/>
              </a:rPr>
              <a:t>回归现实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94" y="1538764"/>
            <a:ext cx="8160068" cy="4111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再起：</a:t>
            </a:r>
            <a:r>
              <a:rPr kumimoji="1" lang="zh-CN" dirty="0">
                <a:sym typeface="+mn-ea"/>
              </a:rPr>
              <a:t>系统落地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592580"/>
            <a:ext cx="8241506" cy="4183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再落：</a:t>
            </a:r>
            <a:r>
              <a:rPr kumimoji="1" lang="zh-CN" dirty="0">
                <a:sym typeface="+mn-ea"/>
              </a:rPr>
              <a:t>未来不明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592580"/>
            <a:ext cx="8291036" cy="4150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三起：</a:t>
            </a:r>
            <a:r>
              <a:rPr kumimoji="1" lang="zh-CN" dirty="0">
                <a:sym typeface="+mn-ea"/>
              </a:rPr>
              <a:t>深度学习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592580"/>
            <a:ext cx="8125778" cy="4155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传统的字符串匹配</a:t>
            </a:r>
            <a:endParaRPr lang="zh-CN" alt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323850" y="1557338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普通字符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字母、数字、汉字、下划线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没有被定义特殊意义的标点符号</a:t>
            </a:r>
            <a:endParaRPr lang="en-US" altLang="zh-CN" dirty="0"/>
          </a:p>
          <a:p>
            <a:pPr eaLnBrk="1" hangingPunct="1"/>
            <a:r>
              <a:rPr lang="zh-CN" altLang="en-US" dirty="0"/>
              <a:t>如果每个字符都是普通字符，就是传统字符串匹配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如何进行复杂匹配？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匹配北京电话号码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匹配</a:t>
            </a:r>
            <a:r>
              <a:rPr lang="en-US" altLang="zh-CN" dirty="0"/>
              <a:t>Email</a:t>
            </a:r>
            <a:r>
              <a:rPr lang="zh-CN" altLang="en-US" dirty="0"/>
              <a:t>地址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三起：</a:t>
            </a:r>
            <a:r>
              <a:rPr kumimoji="1" lang="zh-CN" dirty="0">
                <a:sym typeface="+mn-ea"/>
              </a:rPr>
              <a:t>深度学习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592580"/>
            <a:ext cx="8153876" cy="4125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三起：</a:t>
            </a:r>
            <a:r>
              <a:rPr kumimoji="1" lang="zh-CN" dirty="0">
                <a:sym typeface="+mn-ea"/>
              </a:rPr>
              <a:t>深度学习，大模型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1592580"/>
            <a:ext cx="8205311" cy="3961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三起：</a:t>
            </a:r>
            <a:r>
              <a:rPr kumimoji="1" lang="zh-CN" dirty="0">
                <a:sym typeface="+mn-ea"/>
              </a:rPr>
              <a:t>深度学习，大模型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94" y="1538764"/>
            <a:ext cx="8218646" cy="4230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  <a:r>
              <a:rPr kumimoji="1" lang="zh-CN" altLang="en-US" dirty="0" smtClean="0"/>
              <a:t>发展历程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sp>
        <p:nvSpPr>
          <p:cNvPr id="95" name="矩形 24"/>
          <p:cNvSpPr>
            <a:spLocks noChangeArrowheads="1"/>
          </p:cNvSpPr>
          <p:nvPr/>
        </p:nvSpPr>
        <p:spPr bwMode="auto">
          <a:xfrm>
            <a:off x="457199" y="1527640"/>
            <a:ext cx="8229601" cy="84645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38100">
            <a:noFill/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wrap="square" lIns="135000" tIns="54000" rIns="135000" bIns="540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人工智能模型的复杂度发展：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单隐藏的前馈神经网络、深度神经网络、千亿参数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GPT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网络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59532" y="2390456"/>
            <a:ext cx="8517824" cy="2064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378583" y="2743670"/>
            <a:ext cx="8509465" cy="1417006"/>
            <a:chOff x="640668" y="4592081"/>
            <a:chExt cx="11345953" cy="1889341"/>
          </a:xfrm>
        </p:grpSpPr>
        <p:sp>
          <p:nvSpPr>
            <p:cNvPr id="143" name="矩形 142"/>
            <p:cNvSpPr/>
            <p:nvPr/>
          </p:nvSpPr>
          <p:spPr>
            <a:xfrm>
              <a:off x="10312094" y="4745094"/>
              <a:ext cx="1044000" cy="328507"/>
            </a:xfrm>
            <a:prstGeom prst="rect">
              <a:avLst/>
            </a:prstGeom>
            <a:solidFill>
              <a:srgbClr val="000099">
                <a:alpha val="10000"/>
              </a:srgbClr>
            </a:solidFill>
            <a:ln w="19050">
              <a:solidFill>
                <a:srgbClr val="0000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bIns="54000" rtlCol="0" anchor="ctr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GPT4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8979302" y="4745095"/>
              <a:ext cx="1128674" cy="328507"/>
            </a:xfrm>
            <a:prstGeom prst="rect">
              <a:avLst/>
            </a:prstGeom>
            <a:solidFill>
              <a:srgbClr val="1DA5A2">
                <a:alpha val="10000"/>
              </a:srgbClr>
            </a:solidFill>
            <a:ln w="19050">
              <a:solidFill>
                <a:srgbClr val="1DA5A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ctr">
              <a:spAutoFit/>
            </a:bodyPr>
            <a:lstStyle/>
            <a:p>
              <a:pPr algn="ctr"/>
              <a:r>
                <a:rPr lang="en-US" altLang="zh-CN" sz="900" b="1" dirty="0" err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ChatGPT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4601331" y="5905958"/>
              <a:ext cx="2427208" cy="328507"/>
            </a:xfrm>
            <a:prstGeom prst="rect">
              <a:avLst/>
            </a:prstGeom>
            <a:solidFill>
              <a:schemeClr val="accent6">
                <a:alpha val="10000"/>
              </a:schemeClr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t" anchorCtr="0">
              <a:spAutoFit/>
            </a:bodyPr>
            <a:lstStyle/>
            <a:p>
              <a:pPr algn="ctr"/>
              <a:r>
                <a:rPr lang="en-US" altLang="zh-CN" sz="9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AlexNet</a:t>
              </a:r>
              <a:endParaRPr lang="zh-CN" altLang="en-US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1932110" y="5968342"/>
              <a:ext cx="2448000" cy="513080"/>
            </a:xfrm>
            <a:prstGeom prst="rect">
              <a:avLst/>
            </a:prstGeom>
            <a:solidFill>
              <a:schemeClr val="accent4">
                <a:alpha val="10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ctr">
              <a:spAutoFit/>
            </a:bodyPr>
            <a:lstStyle/>
            <a:p>
              <a:pPr lvl="0" algn="ctr">
                <a:defRPr/>
              </a:pPr>
              <a:r>
                <a:rPr lang="zh-CN" altLang="en-US" sz="9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借鉴简单复杂细胞概念提出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新认知机</a:t>
              </a:r>
              <a:r>
                <a:rPr lang="zh-CN" altLang="en-US" sz="9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9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CNN</a:t>
              </a:r>
              <a:r>
                <a:rPr lang="zh-CN" altLang="en-US" sz="9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前身）</a:t>
              </a:r>
              <a:endParaRPr lang="zh-CN" altLang="en-US" sz="9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6285807" y="4776654"/>
              <a:ext cx="1943561" cy="328507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90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b" anchorCtr="1">
              <a:spAutoFit/>
            </a:bodyPr>
            <a:lstStyle/>
            <a:p>
              <a:pPr algn="ctr"/>
              <a:r>
                <a:rPr lang="en-US" altLang="zh-CN" sz="9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ResNet</a:t>
              </a:r>
              <a:endParaRPr lang="zh-CN" altLang="en-US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640668" y="4592081"/>
              <a:ext cx="2501818" cy="513080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 w="1905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b" anchorCtr="1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基于神经细胞抽象提出首个计算机神经网络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感知机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49" name="直接连接符 4"/>
            <p:cNvCxnSpPr/>
            <p:nvPr/>
          </p:nvCxnSpPr>
          <p:spPr bwMode="auto">
            <a:xfrm>
              <a:off x="696000" y="5484076"/>
              <a:ext cx="10800000" cy="42"/>
            </a:xfrm>
            <a:prstGeom prst="line">
              <a:avLst/>
            </a:prstGeom>
            <a:solidFill>
              <a:srgbClr val="A3B2C1"/>
            </a:solidFill>
            <a:ln w="444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50" name="文本框 149"/>
            <p:cNvSpPr txBox="1"/>
            <p:nvPr/>
          </p:nvSpPr>
          <p:spPr>
            <a:xfrm>
              <a:off x="9356939" y="5975290"/>
              <a:ext cx="2128437" cy="3674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黄金时代</a:t>
              </a:r>
              <a:endParaRPr lang="zh-CN" altLang="en-US" sz="12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1409887" y="5105159"/>
              <a:ext cx="843713" cy="685410"/>
              <a:chOff x="1409887" y="5105159"/>
              <a:chExt cx="843713" cy="685410"/>
            </a:xfrm>
          </p:grpSpPr>
          <p:sp>
            <p:nvSpPr>
              <p:cNvPr id="191" name="文本框 190"/>
              <p:cNvSpPr txBox="1"/>
              <p:nvPr/>
            </p:nvSpPr>
            <p:spPr>
              <a:xfrm>
                <a:off x="1409887" y="5484076"/>
                <a:ext cx="843713" cy="30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chemeClr val="accent5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1957</a:t>
                </a:r>
                <a:endParaRPr lang="zh-CN" altLang="en-US" sz="900" b="1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2" name="直接连接符 66"/>
              <p:cNvCxnSpPr/>
              <p:nvPr/>
            </p:nvCxnSpPr>
            <p:spPr>
              <a:xfrm>
                <a:off x="1831743" y="5213159"/>
                <a:ext cx="0" cy="2159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椭圆 192"/>
              <p:cNvSpPr/>
              <p:nvPr/>
            </p:nvSpPr>
            <p:spPr>
              <a:xfrm>
                <a:off x="1777743" y="5429154"/>
                <a:ext cx="108000" cy="108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1777743" y="5105159"/>
                <a:ext cx="108000" cy="108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2846233" y="5105159"/>
              <a:ext cx="619760" cy="792088"/>
              <a:chOff x="2851313" y="5105159"/>
              <a:chExt cx="619760" cy="792088"/>
            </a:xfrm>
          </p:grpSpPr>
          <p:cxnSp>
            <p:nvCxnSpPr>
              <p:cNvPr id="187" name="直接连接符 79"/>
              <p:cNvCxnSpPr/>
              <p:nvPr/>
            </p:nvCxnSpPr>
            <p:spPr>
              <a:xfrm>
                <a:off x="3161190" y="5537154"/>
                <a:ext cx="0" cy="25209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文本框 187"/>
              <p:cNvSpPr txBox="1"/>
              <p:nvPr/>
            </p:nvSpPr>
            <p:spPr>
              <a:xfrm>
                <a:off x="2851313" y="5105159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1980</a:t>
                </a:r>
                <a:endParaRPr lang="zh-CN" altLang="en-US" sz="900" b="1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107190" y="5429154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107190" y="5789247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5513355" y="5105159"/>
              <a:ext cx="619760" cy="792088"/>
              <a:chOff x="5669953" y="5105159"/>
              <a:chExt cx="619760" cy="792088"/>
            </a:xfrm>
          </p:grpSpPr>
          <p:cxnSp>
            <p:nvCxnSpPr>
              <p:cNvPr id="183" name="直接连接符 87"/>
              <p:cNvCxnSpPr/>
              <p:nvPr/>
            </p:nvCxnSpPr>
            <p:spPr>
              <a:xfrm>
                <a:off x="5979832" y="5537154"/>
                <a:ext cx="0" cy="25209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文本框 183"/>
              <p:cNvSpPr txBox="1"/>
              <p:nvPr/>
            </p:nvSpPr>
            <p:spPr>
              <a:xfrm>
                <a:off x="5669953" y="5105159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chemeClr val="accent6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2012</a:t>
                </a:r>
                <a:endParaRPr lang="zh-CN" altLang="en-US" sz="900" b="1" dirty="0">
                  <a:solidFill>
                    <a:schemeClr val="accent6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5925832" y="5429154"/>
                <a:ext cx="108000" cy="10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5925832" y="5789247"/>
                <a:ext cx="108000" cy="10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6779863" y="5105159"/>
              <a:ext cx="619760" cy="685795"/>
              <a:chOff x="6880649" y="5105159"/>
              <a:chExt cx="619760" cy="685795"/>
            </a:xfrm>
          </p:grpSpPr>
          <p:sp>
            <p:nvSpPr>
              <p:cNvPr id="179" name="文本框 178"/>
              <p:cNvSpPr txBox="1"/>
              <p:nvPr/>
            </p:nvSpPr>
            <p:spPr>
              <a:xfrm>
                <a:off x="6880649" y="5484461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rgbClr val="7030A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2015</a:t>
                </a:r>
                <a:endParaRPr lang="zh-CN" altLang="en-US" sz="900" b="1" dirty="0">
                  <a:solidFill>
                    <a:srgbClr val="7030A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0" name="直接连接符 98"/>
              <p:cNvCxnSpPr/>
              <p:nvPr/>
            </p:nvCxnSpPr>
            <p:spPr>
              <a:xfrm>
                <a:off x="7190527" y="5213159"/>
                <a:ext cx="0" cy="2159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椭圆 180"/>
              <p:cNvSpPr/>
              <p:nvPr/>
            </p:nvSpPr>
            <p:spPr>
              <a:xfrm>
                <a:off x="7136527" y="5429154"/>
                <a:ext cx="108000" cy="108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7136527" y="5105159"/>
                <a:ext cx="108000" cy="108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5" name="左大括号 154"/>
            <p:cNvSpPr/>
            <p:nvPr/>
          </p:nvSpPr>
          <p:spPr>
            <a:xfrm rot="16200000" flipV="1">
              <a:off x="8509329" y="2959054"/>
              <a:ext cx="299460" cy="5671650"/>
            </a:xfrm>
            <a:prstGeom prst="leftBrace">
              <a:avLst>
                <a:gd name="adj1" fmla="val 54932"/>
                <a:gd name="adj2" fmla="val 2117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6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文本框 80"/>
            <p:cNvSpPr txBox="1"/>
            <p:nvPr/>
          </p:nvSpPr>
          <p:spPr>
            <a:xfrm>
              <a:off x="11449834" y="5247663"/>
              <a:ext cx="536787" cy="306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……</a:t>
              </a:r>
              <a:endParaRPr lang="zh-CN" altLang="en-US" sz="9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3270760" y="4766496"/>
              <a:ext cx="2478663" cy="328507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b" anchorCtr="1">
              <a:spAutoFit/>
            </a:bodyPr>
            <a:lstStyle/>
            <a:p>
              <a:pPr algn="ctr">
                <a:defRPr/>
              </a:pPr>
              <a:r>
                <a:rPr lang="zh-CN" altLang="en-US" sz="9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提出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卷积神经网络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4058621" y="5105159"/>
              <a:ext cx="843713" cy="685410"/>
              <a:chOff x="4257134" y="5105159"/>
              <a:chExt cx="843713" cy="685410"/>
            </a:xfrm>
          </p:grpSpPr>
          <p:cxnSp>
            <p:nvCxnSpPr>
              <p:cNvPr id="175" name="直接连接符 66"/>
              <p:cNvCxnSpPr/>
              <p:nvPr/>
            </p:nvCxnSpPr>
            <p:spPr>
              <a:xfrm>
                <a:off x="4678990" y="5213159"/>
                <a:ext cx="0" cy="2159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椭圆 175"/>
              <p:cNvSpPr/>
              <p:nvPr/>
            </p:nvSpPr>
            <p:spPr>
              <a:xfrm>
                <a:off x="4624990" y="5429154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4624990" y="5105159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4257134" y="5484076"/>
                <a:ext cx="843713" cy="30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chemeClr val="accent2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1989</a:t>
                </a:r>
                <a:endParaRPr lang="zh-CN" altLang="en-US" sz="900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9" name="矩形 158"/>
            <p:cNvSpPr/>
            <p:nvPr/>
          </p:nvSpPr>
          <p:spPr>
            <a:xfrm>
              <a:off x="7581238" y="5897247"/>
              <a:ext cx="1621242" cy="513080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54000" bIns="54000" rtlCol="0" anchor="t" anchorCtr="0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大规模语言模型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BERT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GPT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8027979" y="5105159"/>
              <a:ext cx="619760" cy="792088"/>
              <a:chOff x="7777526" y="5105159"/>
              <a:chExt cx="619760" cy="792088"/>
            </a:xfrm>
          </p:grpSpPr>
          <p:cxnSp>
            <p:nvCxnSpPr>
              <p:cNvPr id="171" name="直接连接符 87"/>
              <p:cNvCxnSpPr/>
              <p:nvPr/>
            </p:nvCxnSpPr>
            <p:spPr>
              <a:xfrm>
                <a:off x="8087406" y="5537154"/>
                <a:ext cx="0" cy="25209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文本框 171"/>
              <p:cNvSpPr txBox="1"/>
              <p:nvPr/>
            </p:nvSpPr>
            <p:spPr>
              <a:xfrm>
                <a:off x="7777526" y="5105159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900" dirty="0"/>
                  <a:t>2018</a:t>
                </a:r>
                <a:endParaRPr lang="zh-CN" altLang="en-US" sz="900" dirty="0"/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8033406" y="5429154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8033406" y="5789247"/>
                <a:ext cx="108000" cy="108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9276097" y="5105159"/>
              <a:ext cx="619760" cy="685795"/>
              <a:chOff x="6880648" y="5105159"/>
              <a:chExt cx="619760" cy="685795"/>
            </a:xfrm>
          </p:grpSpPr>
          <p:sp>
            <p:nvSpPr>
              <p:cNvPr id="167" name="文本框 166"/>
              <p:cNvSpPr txBox="1"/>
              <p:nvPr/>
            </p:nvSpPr>
            <p:spPr>
              <a:xfrm>
                <a:off x="6880648" y="5484461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rgbClr val="1DA5A2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2022</a:t>
                </a:r>
                <a:endParaRPr lang="zh-CN" altLang="en-US" sz="900" b="1" dirty="0">
                  <a:solidFill>
                    <a:srgbClr val="1DA5A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8" name="直接连接符 98"/>
              <p:cNvCxnSpPr/>
              <p:nvPr/>
            </p:nvCxnSpPr>
            <p:spPr>
              <a:xfrm>
                <a:off x="7190527" y="5213159"/>
                <a:ext cx="0" cy="2159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椭圆 168"/>
              <p:cNvSpPr/>
              <p:nvPr/>
            </p:nvSpPr>
            <p:spPr>
              <a:xfrm>
                <a:off x="7136527" y="5429154"/>
                <a:ext cx="108000" cy="108000"/>
              </a:xfrm>
              <a:prstGeom prst="ellipse">
                <a:avLst/>
              </a:prstGeom>
              <a:solidFill>
                <a:srgbClr val="1DA5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7136527" y="5105159"/>
                <a:ext cx="108000" cy="108000"/>
              </a:xfrm>
              <a:prstGeom prst="ellipse">
                <a:avLst/>
              </a:prstGeom>
              <a:solidFill>
                <a:srgbClr val="1DA5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10524215" y="5105159"/>
              <a:ext cx="619760" cy="685795"/>
              <a:chOff x="6880648" y="5105159"/>
              <a:chExt cx="619760" cy="685795"/>
            </a:xfrm>
          </p:grpSpPr>
          <p:sp>
            <p:nvSpPr>
              <p:cNvPr id="163" name="文本框 162"/>
              <p:cNvSpPr txBox="1"/>
              <p:nvPr/>
            </p:nvSpPr>
            <p:spPr>
              <a:xfrm>
                <a:off x="6880648" y="5484461"/>
                <a:ext cx="619760" cy="306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900" b="1" dirty="0">
                    <a:solidFill>
                      <a:srgbClr val="000099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2023</a:t>
                </a:r>
                <a:endParaRPr lang="zh-CN" altLang="en-US" sz="900" b="1" dirty="0">
                  <a:solidFill>
                    <a:srgbClr val="000099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4" name="直接连接符 98"/>
              <p:cNvCxnSpPr/>
              <p:nvPr/>
            </p:nvCxnSpPr>
            <p:spPr>
              <a:xfrm>
                <a:off x="7190527" y="5213159"/>
                <a:ext cx="0" cy="21599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椭圆 164"/>
              <p:cNvSpPr/>
              <p:nvPr/>
            </p:nvSpPr>
            <p:spPr>
              <a:xfrm>
                <a:off x="7136527" y="5429154"/>
                <a:ext cx="108000" cy="1080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7136527" y="5105159"/>
                <a:ext cx="108000" cy="1080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675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95" name="矩形 194"/>
          <p:cNvSpPr/>
          <p:nvPr/>
        </p:nvSpPr>
        <p:spPr>
          <a:xfrm>
            <a:off x="3355304" y="4052462"/>
            <a:ext cx="1820406" cy="24638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t" anchorCtr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727MFLOPS</a:t>
            </a:r>
            <a:endParaRPr lang="zh-CN" altLang="en-US" sz="9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4606072" y="2565369"/>
            <a:ext cx="1457671" cy="24638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b" anchorCtr="1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11GFLOPS</a:t>
            </a:r>
            <a:endParaRPr lang="zh-CN" altLang="en-US" sz="9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3258440" y="3658997"/>
            <a:ext cx="1997448" cy="74289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98" name="椭圆 197"/>
          <p:cNvSpPr/>
          <p:nvPr/>
        </p:nvSpPr>
        <p:spPr>
          <a:xfrm>
            <a:off x="4342548" y="2446679"/>
            <a:ext cx="1997448" cy="74289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99" name="矩形 198"/>
          <p:cNvSpPr/>
          <p:nvPr/>
        </p:nvSpPr>
        <p:spPr>
          <a:xfrm>
            <a:off x="7632152" y="2437244"/>
            <a:ext cx="783000" cy="384810"/>
          </a:xfrm>
          <a:prstGeom prst="rect">
            <a:avLst/>
          </a:prstGeom>
          <a:solidFill>
            <a:srgbClr val="000099">
              <a:alpha val="10000"/>
            </a:srgbClr>
          </a:solidFill>
          <a:ln w="19050">
            <a:solidFill>
              <a:srgbClr val="0000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54000" rtlCol="0" anchor="ctr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&gt;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万亿</a:t>
            </a:r>
            <a:endParaRPr lang="en-US" altLang="zh-CN" sz="9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参数</a:t>
            </a:r>
            <a:endParaRPr lang="zh-CN" altLang="en-US" sz="9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0" name="椭圆 199"/>
          <p:cNvSpPr/>
          <p:nvPr/>
        </p:nvSpPr>
        <p:spPr>
          <a:xfrm>
            <a:off x="6507388" y="2370608"/>
            <a:ext cx="2123032" cy="820883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201" name="矩形 200"/>
          <p:cNvSpPr/>
          <p:nvPr/>
        </p:nvSpPr>
        <p:spPr>
          <a:xfrm>
            <a:off x="6632558" y="2470247"/>
            <a:ext cx="846506" cy="384810"/>
          </a:xfrm>
          <a:prstGeom prst="rect">
            <a:avLst/>
          </a:prstGeom>
          <a:solidFill>
            <a:srgbClr val="1DA5A2">
              <a:alpha val="10000"/>
            </a:srgbClr>
          </a:solidFill>
          <a:ln w="19050">
            <a:solidFill>
              <a:srgbClr val="1DA5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54000" bIns="54000" rtlCol="0" anchor="ctr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1750</a:t>
            </a:r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亿</a:t>
            </a:r>
            <a:endParaRPr lang="en-US" altLang="zh-CN" sz="9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参数</a:t>
            </a:r>
            <a:endParaRPr lang="zh-CN" altLang="en-US" sz="9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237" name="组合 236"/>
          <p:cNvGrpSpPr/>
          <p:nvPr/>
        </p:nvGrpSpPr>
        <p:grpSpPr>
          <a:xfrm>
            <a:off x="5130102" y="5335993"/>
            <a:ext cx="907816" cy="578568"/>
            <a:chOff x="6271586" y="4854676"/>
            <a:chExt cx="1210421" cy="771424"/>
          </a:xfrm>
        </p:grpSpPr>
        <p:pic>
          <p:nvPicPr>
            <p:cNvPr id="238" name="Picture 6" descr="AI+医疗应该是怎样的？听听医学专家怎么说！ | 零镜网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023" y="4858016"/>
              <a:ext cx="1194984" cy="76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文本框 238"/>
            <p:cNvSpPr txBox="1"/>
            <p:nvPr/>
          </p:nvSpPr>
          <p:spPr>
            <a:xfrm>
              <a:off x="6271586" y="4854676"/>
              <a:ext cx="926931" cy="33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医疗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6456815" y="4536655"/>
            <a:ext cx="919469" cy="583811"/>
            <a:chOff x="7868362" y="3844983"/>
            <a:chExt cx="1225959" cy="778414"/>
          </a:xfrm>
        </p:grpSpPr>
        <p:pic>
          <p:nvPicPr>
            <p:cNvPr id="241" name="Picture 10" descr="AI时代，站在风口上的教育智能机器人能否冲出重围？_科技前沿_名曼机器人官网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95" y="3859034"/>
              <a:ext cx="1191226" cy="76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文本框 241"/>
            <p:cNvSpPr txBox="1"/>
            <p:nvPr/>
          </p:nvSpPr>
          <p:spPr>
            <a:xfrm>
              <a:off x="7868362" y="3844983"/>
              <a:ext cx="889228" cy="33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</a:rPr>
                <a:t>教育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4518374" y="4614911"/>
            <a:ext cx="359911" cy="1284405"/>
            <a:chOff x="4372917" y="3461153"/>
            <a:chExt cx="802730" cy="2651692"/>
          </a:xfrm>
        </p:grpSpPr>
        <p:sp>
          <p:nvSpPr>
            <p:cNvPr id="244" name="AutoShape 744"/>
            <p:cNvSpPr>
              <a:spLocks noChangeArrowheads="1"/>
            </p:cNvSpPr>
            <p:nvPr/>
          </p:nvSpPr>
          <p:spPr bwMode="auto">
            <a:xfrm rot="16200000" flipV="1">
              <a:off x="4021431" y="3812639"/>
              <a:ext cx="1484339" cy="78136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2D2D"/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" name="AutoShape 744"/>
            <p:cNvSpPr>
              <a:spLocks noChangeArrowheads="1"/>
            </p:cNvSpPr>
            <p:nvPr/>
          </p:nvSpPr>
          <p:spPr bwMode="auto">
            <a:xfrm rot="16200000" flipV="1">
              <a:off x="4033194" y="4393801"/>
              <a:ext cx="1477821" cy="78136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2D2D"/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" name="AutoShape 744"/>
            <p:cNvSpPr>
              <a:spLocks noChangeArrowheads="1"/>
            </p:cNvSpPr>
            <p:nvPr/>
          </p:nvSpPr>
          <p:spPr bwMode="auto">
            <a:xfrm rot="16200000" flipV="1">
              <a:off x="4042794" y="4979992"/>
              <a:ext cx="1484339" cy="78136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2D2D"/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1479566" y="4484067"/>
            <a:ext cx="2819330" cy="1516683"/>
            <a:chOff x="398095" y="3944967"/>
            <a:chExt cx="3759107" cy="2158399"/>
          </a:xfrm>
          <a:effectLst/>
        </p:grpSpPr>
        <p:pic>
          <p:nvPicPr>
            <p:cNvPr id="248" name="Picture 2" descr="ChatGPT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931" y="4163523"/>
              <a:ext cx="378377" cy="37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4" descr="Midjourney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654" y="4156847"/>
              <a:ext cx="463182" cy="46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0" name="文本框 249"/>
            <p:cNvSpPr txBox="1"/>
            <p:nvPr/>
          </p:nvSpPr>
          <p:spPr>
            <a:xfrm>
              <a:off x="990830" y="4539413"/>
              <a:ext cx="870713" cy="589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050" dirty="0" err="1"/>
                <a:t>ChatGPT</a:t>
              </a:r>
              <a:endParaRPr lang="zh-CN" altLang="en-US" sz="1050" dirty="0"/>
            </a:p>
          </p:txBody>
        </p:sp>
        <p:sp>
          <p:nvSpPr>
            <p:cNvPr id="251" name="文本框 250"/>
            <p:cNvSpPr txBox="1"/>
            <p:nvPr/>
          </p:nvSpPr>
          <p:spPr>
            <a:xfrm>
              <a:off x="1793675" y="4541900"/>
              <a:ext cx="1152128" cy="359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 err="1"/>
                <a:t>Midjourney</a:t>
              </a:r>
              <a:endParaRPr lang="zh-CN" altLang="en-US" sz="1050" dirty="0"/>
            </a:p>
          </p:txBody>
        </p:sp>
        <p:pic>
          <p:nvPicPr>
            <p:cNvPr id="252" name="Picture 14" descr="文心一言_百度百科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563" y="4864222"/>
              <a:ext cx="930586" cy="61926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16" descr="阿里云大模型通义千问将于4月11日发布-千篇网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889" y="4983865"/>
              <a:ext cx="756335" cy="40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18" descr="华为- 维基百科，自由的百科全书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962" y="5006723"/>
              <a:ext cx="411810" cy="41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5" name="文本框 254"/>
            <p:cNvSpPr txBox="1"/>
            <p:nvPr/>
          </p:nvSpPr>
          <p:spPr>
            <a:xfrm>
              <a:off x="2005817" y="5414289"/>
              <a:ext cx="629830" cy="359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/>
                <a:t>百度</a:t>
              </a:r>
              <a:endParaRPr lang="zh-CN" altLang="en-US" sz="1050" dirty="0"/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818357" y="5408939"/>
              <a:ext cx="1116293" cy="589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/>
                <a:t>阿里达摩院</a:t>
              </a:r>
              <a:endParaRPr lang="zh-CN" altLang="en-US" sz="1050" dirty="0"/>
            </a:p>
          </p:txBody>
        </p:sp>
        <p:sp>
          <p:nvSpPr>
            <p:cNvPr id="257" name="文本框 256"/>
            <p:cNvSpPr txBox="1"/>
            <p:nvPr/>
          </p:nvSpPr>
          <p:spPr>
            <a:xfrm>
              <a:off x="2621020" y="5441957"/>
              <a:ext cx="1116293" cy="589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/>
                <a:t>盘古大模型</a:t>
              </a:r>
              <a:endParaRPr lang="zh-CN" altLang="en-US" sz="1050" dirty="0"/>
            </a:p>
          </p:txBody>
        </p:sp>
        <p:pic>
          <p:nvPicPr>
            <p:cNvPr id="258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07" y="4308398"/>
              <a:ext cx="758896" cy="25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文本框 258"/>
            <p:cNvSpPr txBox="1"/>
            <p:nvPr/>
          </p:nvSpPr>
          <p:spPr>
            <a:xfrm>
              <a:off x="2888533" y="4526952"/>
              <a:ext cx="662745" cy="589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/>
                <a:t>BERD</a:t>
              </a:r>
              <a:endParaRPr lang="zh-CN" altLang="en-US" sz="1050" dirty="0"/>
            </a:p>
          </p:txBody>
        </p:sp>
        <p:sp>
          <p:nvSpPr>
            <p:cNvPr id="260" name="文本框 259"/>
            <p:cNvSpPr txBox="1"/>
            <p:nvPr/>
          </p:nvSpPr>
          <p:spPr>
            <a:xfrm>
              <a:off x="3541924" y="4796167"/>
              <a:ext cx="439420" cy="392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…</a:t>
              </a:r>
              <a:endPara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398095" y="3944967"/>
              <a:ext cx="3759107" cy="2158399"/>
            </a:xfrm>
            <a:prstGeom prst="ellipse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/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5075207" y="4511899"/>
            <a:ext cx="953831" cy="622793"/>
            <a:chOff x="6159149" y="3767157"/>
            <a:chExt cx="1271775" cy="830390"/>
          </a:xfrm>
        </p:grpSpPr>
        <p:pic>
          <p:nvPicPr>
            <p:cNvPr id="263" name="Picture 2" descr="NGP穿越3,000+公里 小鹏汽车将开启国内最长距离自动驾驶辅助量产功能远征挑战 - EV视界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163" y="3829463"/>
              <a:ext cx="1214761" cy="76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4" name="文本框 263"/>
            <p:cNvSpPr txBox="1"/>
            <p:nvPr/>
          </p:nvSpPr>
          <p:spPr>
            <a:xfrm>
              <a:off x="6159149" y="3767157"/>
              <a:ext cx="1088706" cy="33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</a:rPr>
                <a:t>自动驾驶</a:t>
              </a:r>
              <a:endParaRPr lang="zh-CN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958056" y="4980384"/>
            <a:ext cx="934412" cy="589241"/>
            <a:chOff x="6405881" y="4020509"/>
            <a:chExt cx="1245882" cy="785655"/>
          </a:xfrm>
        </p:grpSpPr>
        <p:pic>
          <p:nvPicPr>
            <p:cNvPr id="266" name="Picture 4" descr="金融趋势图片素材-正版创意图片500174693-摄图网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6779" y="4038080"/>
              <a:ext cx="1194984" cy="76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7" name="文本框 266"/>
            <p:cNvSpPr txBox="1"/>
            <p:nvPr/>
          </p:nvSpPr>
          <p:spPr>
            <a:xfrm>
              <a:off x="6405881" y="4020509"/>
              <a:ext cx="889228" cy="33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金融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68" name="文本框 267"/>
          <p:cNvSpPr txBox="1"/>
          <p:nvPr/>
        </p:nvSpPr>
        <p:spPr>
          <a:xfrm>
            <a:off x="7229350" y="5135685"/>
            <a:ext cx="3295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endParaRPr lang="zh-CN" altLang="en-US" sz="1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269" name="组合 268"/>
          <p:cNvGrpSpPr/>
          <p:nvPr/>
        </p:nvGrpSpPr>
        <p:grpSpPr>
          <a:xfrm>
            <a:off x="6427703" y="5325628"/>
            <a:ext cx="929528" cy="598622"/>
            <a:chOff x="6866253" y="5219545"/>
            <a:chExt cx="1239371" cy="798163"/>
          </a:xfrm>
        </p:grpSpPr>
        <p:pic>
          <p:nvPicPr>
            <p:cNvPr id="270" name="Picture 8" descr="现代科技农业图片素材-正版创意图片401913822-摄图网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0639" y="5249624"/>
              <a:ext cx="1194985" cy="76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1" name="文本框 270"/>
            <p:cNvSpPr txBox="1"/>
            <p:nvPr/>
          </p:nvSpPr>
          <p:spPr>
            <a:xfrm>
              <a:off x="6866253" y="5219545"/>
              <a:ext cx="926931" cy="33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/>
                <a:t>农业</a:t>
              </a:r>
              <a:endParaRPr lang="zh-CN" altLang="en-US" sz="10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人工智能发展</a:t>
            </a:r>
            <a:endParaRPr lang="zh-CN" altLang="en-US" dirty="0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6246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9138"/>
            <a:ext cx="8966200" cy="3273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人工智能模型</a:t>
            </a:r>
            <a:endParaRPr lang="zh-CN" altLang="en-US" dirty="0"/>
          </a:p>
        </p:txBody>
      </p:sp>
      <p:pic>
        <p:nvPicPr>
          <p:cNvPr id="64515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773238"/>
            <a:ext cx="9132887" cy="3906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人工智能技术及应用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6656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763" y="1558925"/>
            <a:ext cx="8626475" cy="4192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0479" tIns="44446" rIns="90479" bIns="44446" anchor="b" anchorCtr="0"/>
          <a:p>
            <a:r>
              <a:rPr lang="zh-CN" altLang="en-US" dirty="0">
                <a:latin typeface="Albertus Extra Bold"/>
                <a:ea typeface="黑体" panose="02010609060101010101" pitchFamily="49" charset="-122"/>
              </a:rPr>
              <a:t>深度学习</a:t>
            </a:r>
            <a:endParaRPr lang="zh-CN" altLang="en-US" dirty="0">
              <a:latin typeface="Albertus Extra Bold"/>
              <a:ea typeface="黑体" panose="02010609060101010101" pitchFamily="49" charset="-122"/>
            </a:endParaRPr>
          </a:p>
        </p:txBody>
      </p:sp>
      <p:sp>
        <p:nvSpPr>
          <p:cNvPr id="3277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numCol="1" anchor="t" anchorCtr="0" compatLnSpc="1">
            <a:normAutofit fontScale="92500"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本质：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通过构建多隐层的模型和海量训练数据（可为无标签数据），来学习更有用的特征，从而最终提升分类或预测的准确性。“深度模型”是手段，“特征学习”是目的。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与浅层学习区别：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）强调了模型结构的深度，通常有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5-10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多层的隐层节点；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明确突出了特征学习的重要性，通过逐层特征变换，将样本在原空间的特征表示变换到一个新特征空间，从而使分类或预测更加容易。与人工规则构造特征的方法相比，利用大数据来学习特征，更能够刻画数据的丰富内在信息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306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wrap="square" lIns="90479" tIns="44446" rIns="90479" bIns="44446" anchor="b" anchorCtr="0"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深度学习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vs.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神经网络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61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pPr>
              <a:buNone/>
            </a:pPr>
            <a:r>
              <a:rPr lang="zh-CN" altLang="en-US" u="sng" dirty="0">
                <a:latin typeface="Adobe Caslon Pro" pitchFamily="18" charset="0"/>
                <a:ea typeface="楷体" panose="02010609060101010101" pitchFamily="49" charset="-122"/>
              </a:rPr>
              <a:t>神经网络</a:t>
            </a:r>
            <a:r>
              <a:rPr lang="zh-CN" altLang="en-US" dirty="0">
                <a:latin typeface="Adobe Caslon Pro" pitchFamily="18" charset="0"/>
                <a:ea typeface="楷体" panose="02010609060101010101" pitchFamily="49" charset="-122"/>
              </a:rPr>
              <a:t> ：                   </a:t>
            </a:r>
            <a:r>
              <a:rPr lang="zh-CN" altLang="en-US" u="sng" dirty="0">
                <a:latin typeface="Adobe Caslon Pro" pitchFamily="18" charset="0"/>
                <a:ea typeface="楷体" panose="02010609060101010101" pitchFamily="49" charset="-122"/>
              </a:rPr>
              <a:t>深度学习</a:t>
            </a:r>
            <a:r>
              <a:rPr lang="zh-CN" altLang="en-US" dirty="0">
                <a:latin typeface="Adobe Caslon Pro" pitchFamily="18" charset="0"/>
                <a:ea typeface="楷体" panose="02010609060101010101" pitchFamily="49" charset="-122"/>
              </a:rPr>
              <a:t>：</a:t>
            </a:r>
            <a:endParaRPr lang="zh-CN" altLang="en-US" dirty="0">
              <a:latin typeface="Adobe Caslon Pro" pitchFamily="18" charset="0"/>
              <a:ea typeface="楷体" panose="02010609060101010101" pitchFamily="49" charset="-122"/>
            </a:endParaRPr>
          </a:p>
        </p:txBody>
      </p:sp>
      <p:pic>
        <p:nvPicPr>
          <p:cNvPr id="6861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3" y="2438400"/>
            <a:ext cx="3800475" cy="280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63" y="2276475"/>
            <a:ext cx="3073400" cy="388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深层神经网络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 bwMode="auto">
          <a:blipFill rotWithShape="1">
            <a:blip r:embed="rId1"/>
            <a:stretch>
              <a:fillRect l="-483" t="-1571"/>
            </a:stretch>
          </a:blipFill>
          <a:ln w="9525"/>
          <a:effectLst/>
          <a:scene3d>
            <a:camera prst="orthographicFront"/>
            <a:lightRig rig="balanced" dir="t"/>
          </a:scene3d>
          <a:sp3d prstMaterial="plastic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79" tIns="44446" rIns="90479" bIns="44446" numCol="1" anchor="t" anchorCtr="0" compatLnSpc="1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963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63" y="2084388"/>
            <a:ext cx="2990850" cy="2828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900113" y="188913"/>
            <a:ext cx="6840537" cy="792162"/>
          </a:xfrm>
        </p:spPr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与“多种字符”匹配的表达式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850" y="1412875"/>
          <a:ext cx="8497888" cy="5175250"/>
        </p:xfrm>
        <a:graphic>
          <a:graphicData uri="http://schemas.openxmlformats.org/drawingml/2006/table">
            <a:tbl>
              <a:tblPr/>
              <a:tblGrid>
                <a:gridCol w="1800225"/>
                <a:gridCol w="6697663"/>
              </a:tblGrid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作用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任意一个数字，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0~9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中的任意一个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\w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任意一个字母或数字或下划线，也就是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A~Z,a~z,0~9,_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中任意一个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包括空格、制表符、换页符等空白字符的其中任意一个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小数点可以匹配除了换行符（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\n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）以外的任意一个字符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\D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\d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\W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\w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\s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>
          <a:xfrm>
            <a:off x="468313" y="1484313"/>
            <a:ext cx="8064500" cy="4267200"/>
          </a:xfrm>
        </p:spPr>
        <p:txBody>
          <a:bodyPr vert="horz" wrap="square" lIns="90479" tIns="44446" rIns="90479" bIns="44446" anchor="t" anchorCtr="0"/>
          <a:p>
            <a:r>
              <a:rPr lang="zh-CN" altLang="en-US" b="0" dirty="0"/>
              <a:t>卷积神经网络（</a:t>
            </a:r>
            <a:r>
              <a:rPr lang="en-US" altLang="zh-CN" b="0" dirty="0"/>
              <a:t>Convolutional Neural Networks, CNN</a:t>
            </a:r>
            <a:r>
              <a:rPr lang="zh-CN" altLang="en-US" b="0" dirty="0"/>
              <a:t>）</a:t>
            </a:r>
            <a:endParaRPr lang="zh-CN" altLang="en-US" b="0" dirty="0"/>
          </a:p>
          <a:p>
            <a:endParaRPr lang="zh-CN" altLang="en-US" dirty="0"/>
          </a:p>
        </p:txBody>
      </p:sp>
      <p:pic>
        <p:nvPicPr>
          <p:cNvPr id="7066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3575050"/>
            <a:ext cx="619125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1" name="Picture 7" descr="http://djt.qq.com/upload/public/common/2014/08/images/140818165343366.png?nothumb=fal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2492375"/>
            <a:ext cx="8459787" cy="3843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774700" y="152400"/>
            <a:ext cx="7599363" cy="914400"/>
          </a:xfrm>
        </p:spPr>
        <p:txBody>
          <a:bodyPr vert="horz" wrap="square" lIns="90479" tIns="44446" rIns="90479" bIns="44446" anchor="b" anchorCtr="0"/>
          <a:p>
            <a:r>
              <a:rPr lang="zh-CN" altLang="en-US" dirty="0"/>
              <a:t>卷积神经网络示例</a:t>
            </a:r>
            <a:endParaRPr lang="zh-CN" altLang="en-US" dirty="0"/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7168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1455738"/>
            <a:ext cx="4278313" cy="240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5" name="Picture 6" descr="动图形象理解深度学习卷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25" y="1506538"/>
            <a:ext cx="3708400" cy="2689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6" name="Picture 8" descr="动图形象理解深度学习卷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076700"/>
            <a:ext cx="3608388" cy="201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7" name="Picture 10" descr="动图形象理解深度学习卷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3827463"/>
            <a:ext cx="2427288" cy="276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8" name="Picture 12" descr="动图形象理解深度学习卷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984625"/>
            <a:ext cx="2359025" cy="231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9" name="矩形 4"/>
          <p:cNvSpPr/>
          <p:nvPr/>
        </p:nvSpPr>
        <p:spPr>
          <a:xfrm>
            <a:off x="4368800" y="6429375"/>
            <a:ext cx="2116138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padding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操作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690" name="矩形 5"/>
          <p:cNvSpPr/>
          <p:nvPr/>
        </p:nvSpPr>
        <p:spPr>
          <a:xfrm>
            <a:off x="7048500" y="6386513"/>
            <a:ext cx="1331913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Striding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>
                <a:latin typeface="Albertus Extra Bold"/>
                <a:ea typeface="黑体" panose="02010609060101010101" pitchFamily="49" charset="-122"/>
              </a:rPr>
              <a:t>深度学习的具体模型及方法</a:t>
            </a:r>
            <a:endParaRPr lang="zh-CN" altLang="en-US" dirty="0">
              <a:latin typeface="Albertus Extra Bold"/>
              <a:ea typeface="黑体" panose="02010609060101010101" pitchFamily="49" charset="-122"/>
            </a:endParaRPr>
          </a:p>
        </p:txBody>
      </p:sp>
      <p:sp>
        <p:nvSpPr>
          <p:cNvPr id="72707" name="Rectangle 3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525963"/>
          </a:xfrm>
        </p:spPr>
        <p:txBody>
          <a:bodyPr vert="horz" wrap="square" lIns="90479" tIns="44446" rIns="90479" bIns="44446" anchor="t" anchorCtr="0"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卷积波尔兹曼机（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Convolutional RBM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2708" name="Rectangle 5"/>
          <p:cNvSpPr/>
          <p:nvPr/>
        </p:nvSpPr>
        <p:spPr>
          <a:xfrm>
            <a:off x="457200" y="4465638"/>
            <a:ext cx="8435975" cy="23098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p>
            <a:pPr eaLnBrk="1" fontAlgn="ctr" hangingPunct="1">
              <a:buFont typeface="Wingdings" panose="05000000000000000000" pitchFamily="2" charset="2"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CNN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的关键技术：局部感受野、权值共享、时间或空间子采样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ctr" hangingPunct="1">
              <a:buFont typeface="Wingdings" panose="05000000000000000000" pitchFamily="2" charset="2"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CNN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的优点：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ctr" hangingPunct="1">
              <a:buFont typeface="Wingdings" panose="05000000000000000000" pitchFamily="2" charset="2"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避免了显式的特征抽取，而隐式地从训练数据中进行学习；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ctr" hangingPunct="1">
              <a:buFont typeface="Wingdings" panose="05000000000000000000" pitchFamily="2" charset="2"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、同一特征映射面上的神经元权值相同，从而网络可以并行学习，降低了网络的复杂性；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ctr" hangingPunct="1">
              <a:buFont typeface="Wingdings" panose="05000000000000000000" pitchFamily="2" charset="2"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、采用时间或者空间的子采样结构，可以获得某种程度的位移、尺度、形变鲁棒性；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ctr" hangingPunct="1">
              <a:buFont typeface="Wingdings" panose="05000000000000000000" pitchFamily="2" charset="2"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、输入信息和网络拓扑结构能很好的吻合，在语音识别和图像处理方面有着独特优势。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2709" name="Picture 7" descr="http://images.cnitblog.com/blog/381513/201305/05202402-ec3176cd0f564781bc118ede53a3872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44675"/>
            <a:ext cx="826770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LeNet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网络的第一层有多少卷积参数？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作答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849938"/>
            <a:ext cx="9144000" cy="365125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正常使用主观题需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2.0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以上版本雨课堂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84F4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74757" name="Picture 7" descr="http://images.cnitblog.com/blog/381513/201305/05202402-ec3176cd0f564781bc118ede53a387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8" y="3094038"/>
            <a:ext cx="8267700" cy="2438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4758" name="组合 10"/>
          <p:cNvGrpSpPr/>
          <p:nvPr/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762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主观题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763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74759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对象识别</a:t>
            </a:r>
            <a:r>
              <a:rPr lang="en-US" altLang="zh-CN" dirty="0"/>
              <a:t>——CNN</a:t>
            </a:r>
            <a:endParaRPr lang="zh-CN" altLang="en-US" dirty="0"/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2</a:t>
            </a:r>
            <a:r>
              <a:rPr lang="zh-CN" altLang="en-US" dirty="0"/>
              <a:t>个全连接层</a:t>
            </a:r>
            <a:endParaRPr lang="en-US" altLang="zh-CN" dirty="0"/>
          </a:p>
          <a:p>
            <a:r>
              <a:rPr lang="zh-CN" altLang="en-US" dirty="0"/>
              <a:t>每层卷积核个数</a:t>
            </a:r>
            <a:r>
              <a:rPr lang="en-US" altLang="zh-CN" dirty="0"/>
              <a:t>96,256,384,384,256</a:t>
            </a:r>
            <a:endParaRPr lang="zh-CN" altLang="en-US" dirty="0"/>
          </a:p>
        </p:txBody>
      </p:sp>
      <p:pic>
        <p:nvPicPr>
          <p:cNvPr id="7578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565400"/>
            <a:ext cx="8891588" cy="2695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1"/>
          <p:cNvSpPr>
            <a:spLocks noGrp="1"/>
          </p:cNvSpPr>
          <p:nvPr>
            <p:ph type="title"/>
          </p:nvPr>
        </p:nvSpPr>
        <p:spPr>
          <a:xfrm>
            <a:off x="539750" y="228600"/>
            <a:ext cx="7599363" cy="914400"/>
          </a:xfrm>
        </p:spPr>
        <p:txBody>
          <a:bodyPr vert="horz" wrap="square" lIns="90479" tIns="44446" rIns="90479" bIns="44446" anchor="b" anchorCtr="0"/>
          <a:p>
            <a:r>
              <a:rPr lang="zh-CN" altLang="en-US" dirty="0"/>
              <a:t>卷积神经网络示例</a:t>
            </a:r>
            <a:endParaRPr lang="zh-CN" altLang="en-US" dirty="0"/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76804" name="Picture 2" descr="动图形象理解深度学习卷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1484313"/>
            <a:ext cx="6096000" cy="224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3321050"/>
            <a:ext cx="7305675" cy="339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监督学习</a:t>
            </a:r>
            <a:r>
              <a:rPr lang="en-US" altLang="zh-CN" dirty="0"/>
              <a:t>——</a:t>
            </a:r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r>
              <a:rPr lang="en-US" altLang="zh-CN" dirty="0"/>
              <a:t>96</a:t>
            </a:r>
            <a:r>
              <a:rPr lang="zh-CN" altLang="en-US" dirty="0"/>
              <a:t>个低级卷积核</a:t>
            </a:r>
            <a:endParaRPr lang="zh-CN" altLang="en-US" dirty="0"/>
          </a:p>
        </p:txBody>
      </p:sp>
      <p:pic>
        <p:nvPicPr>
          <p:cNvPr id="7782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298700"/>
            <a:ext cx="8331200" cy="329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监督学习</a:t>
            </a:r>
            <a:r>
              <a:rPr lang="en-US" altLang="zh-CN" dirty="0"/>
              <a:t>——</a:t>
            </a:r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r>
              <a:rPr lang="zh-CN" altLang="en-US" dirty="0"/>
              <a:t>网络庞大，但容易收敛</a:t>
            </a:r>
            <a:endParaRPr lang="en-US" altLang="zh-CN" dirty="0"/>
          </a:p>
          <a:p>
            <a:pPr lvl="1"/>
            <a:r>
              <a:rPr lang="zh-CN" altLang="en-US" dirty="0"/>
              <a:t>唯一不需要特定初始化参数就可以训练成功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比较容易并行化训练，并且可以利用</a:t>
            </a:r>
            <a:r>
              <a:rPr lang="en-US" altLang="zh-CN" dirty="0"/>
              <a:t>GPU</a:t>
            </a:r>
            <a:r>
              <a:rPr lang="zh-CN" altLang="en-US" dirty="0"/>
              <a:t>加速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在计算机视觉（</a:t>
            </a:r>
            <a:r>
              <a:rPr lang="en-US" altLang="zh-CN" dirty="0"/>
              <a:t>CV</a:t>
            </a:r>
            <a:r>
              <a:rPr lang="zh-CN" altLang="en-US" dirty="0"/>
              <a:t>）领域取得成功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r>
              <a:rPr lang="en-US" altLang="zh-CN" dirty="0"/>
              <a:t>RNN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7987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2090738"/>
            <a:ext cx="8934450" cy="4002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图神经网络</a:t>
            </a:r>
            <a:endParaRPr lang="zh-CN" altLang="en-US" dirty="0"/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8090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700213"/>
            <a:ext cx="8972550" cy="3681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287338" y="1557338"/>
            <a:ext cx="8569325" cy="5256212"/>
          </a:xfrm>
        </p:spPr>
        <p:txBody>
          <a:bodyPr vert="horz" wrap="square" lIns="90479" tIns="44446" rIns="90479" bIns="44446" anchor="t" anchorCtr="0"/>
          <a:p>
            <a:pPr eaLnBrk="1" hangingPunct="1"/>
            <a:r>
              <a:rPr lang="zh-CN" altLang="en-US" dirty="0"/>
              <a:t>北京电话号码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010-\d\d\d\d\d\d\d\d</a:t>
            </a:r>
            <a:endParaRPr lang="en-US" altLang="zh-CN" dirty="0"/>
          </a:p>
          <a:p>
            <a:pPr eaLnBrk="1" hangingPunct="1"/>
            <a:r>
              <a:rPr lang="zh-CN" altLang="en-US" dirty="0"/>
              <a:t>用户名长度为的</a:t>
            </a:r>
            <a:r>
              <a:rPr lang="en-US" altLang="zh-CN" dirty="0"/>
              <a:t>6</a:t>
            </a:r>
            <a:r>
              <a:rPr lang="zh-CN" altLang="en-US" dirty="0"/>
              <a:t>的</a:t>
            </a:r>
            <a:r>
              <a:rPr lang="en-US" altLang="zh-CN" dirty="0"/>
              <a:t>Gmail</a:t>
            </a:r>
            <a:r>
              <a:rPr lang="zh-CN" altLang="en-US" dirty="0"/>
              <a:t>地址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\w\w\w\w\w\w@gmail.com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>
              <a:buNone/>
            </a:pPr>
            <a:endParaRPr lang="en-US" altLang="zh-CN" dirty="0"/>
          </a:p>
          <a:p>
            <a:pPr lvl="1" eaLnBrk="1" hangingPunct="1">
              <a:buNone/>
            </a:pPr>
            <a:r>
              <a:rPr lang="zh-CN" altLang="en-US" sz="4000" dirty="0">
                <a:solidFill>
                  <a:srgbClr val="974EF8"/>
                </a:solidFill>
              </a:rPr>
              <a:t>匹配长度为</a:t>
            </a:r>
            <a:r>
              <a:rPr lang="en-US" altLang="zh-CN" sz="4000" dirty="0">
                <a:solidFill>
                  <a:srgbClr val="974EF8"/>
                </a:solidFill>
              </a:rPr>
              <a:t>100</a:t>
            </a:r>
            <a:r>
              <a:rPr lang="zh-CN" altLang="en-US" sz="4000" dirty="0">
                <a:solidFill>
                  <a:srgbClr val="974EF8"/>
                </a:solidFill>
              </a:rPr>
              <a:t>的？</a:t>
            </a:r>
            <a:endParaRPr lang="en-US" altLang="zh-CN" sz="4000" dirty="0">
              <a:solidFill>
                <a:srgbClr val="974EF8"/>
              </a:solidFill>
            </a:endParaR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自编码器</a:t>
            </a:r>
            <a:endParaRPr lang="zh-CN" altLang="en-US" dirty="0"/>
          </a:p>
        </p:txBody>
      </p:sp>
      <p:sp>
        <p:nvSpPr>
          <p:cNvPr id="8192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8192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013" y="1470025"/>
            <a:ext cx="8181975" cy="387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生成对抗网络</a:t>
            </a:r>
            <a:endParaRPr lang="zh-CN" altLang="en-US" dirty="0"/>
          </a:p>
        </p:txBody>
      </p:sp>
      <p:sp>
        <p:nvSpPr>
          <p:cNvPr id="8294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8294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3" y="1598613"/>
            <a:ext cx="8791575" cy="403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Transformer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8397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8" y="1509713"/>
            <a:ext cx="9039225" cy="3582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en-US" altLang="zh-CN" dirty="0"/>
              <a:t>ViT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pic>
        <p:nvPicPr>
          <p:cNvPr id="8499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916113"/>
            <a:ext cx="9137650" cy="3346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有监督学习</a:t>
            </a:r>
            <a:endParaRPr lang="zh-CN" altLang="en-US" dirty="0"/>
          </a:p>
        </p:txBody>
      </p:sp>
      <p:pic>
        <p:nvPicPr>
          <p:cNvPr id="8601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13" y="1628775"/>
            <a:ext cx="8799512" cy="339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无监督学习</a:t>
            </a:r>
            <a:endParaRPr lang="zh-CN" altLang="en-US" dirty="0"/>
          </a:p>
        </p:txBody>
      </p:sp>
      <p:pic>
        <p:nvPicPr>
          <p:cNvPr id="8704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844675"/>
            <a:ext cx="8990013" cy="3287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强化学习</a:t>
            </a:r>
            <a:endParaRPr lang="zh-CN" altLang="en-US" dirty="0"/>
          </a:p>
        </p:txBody>
      </p:sp>
      <p:pic>
        <p:nvPicPr>
          <p:cNvPr id="8806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13" y="1916113"/>
            <a:ext cx="8740775" cy="304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迁移学习</a:t>
            </a:r>
            <a:endParaRPr lang="zh-CN" altLang="en-US" dirty="0"/>
          </a:p>
        </p:txBody>
      </p:sp>
      <p:pic>
        <p:nvPicPr>
          <p:cNvPr id="890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1700213"/>
            <a:ext cx="9061450" cy="3697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联邦学习</a:t>
            </a:r>
            <a:endParaRPr lang="zh-CN" altLang="en-US" dirty="0"/>
          </a:p>
        </p:txBody>
      </p:sp>
      <p:pic>
        <p:nvPicPr>
          <p:cNvPr id="901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13" y="2060575"/>
            <a:ext cx="8486775" cy="3224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r>
              <a:rPr lang="zh-CN" altLang="en-US" dirty="0"/>
              <a:t>学习方法</a:t>
            </a:r>
            <a:r>
              <a:rPr lang="en-US" altLang="zh-CN" dirty="0"/>
              <a:t>——</a:t>
            </a:r>
            <a:r>
              <a:rPr lang="zh-CN" altLang="en-US" dirty="0"/>
              <a:t>自监督学习</a:t>
            </a:r>
            <a:endParaRPr lang="zh-CN" altLang="en-US" dirty="0"/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0479" tIns="44446" rIns="90479" bIns="44446" anchor="t" anchorCtr="0"/>
          <a:p>
            <a:endParaRPr lang="zh-CN" altLang="en-US" dirty="0"/>
          </a:p>
        </p:txBody>
      </p:sp>
      <p:pic>
        <p:nvPicPr>
          <p:cNvPr id="9114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8" y="1851025"/>
            <a:ext cx="8950325" cy="353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0479" tIns="44446" rIns="90479" bIns="44446" anchor="b" anchorCtr="0"/>
          <a:p>
            <a:pPr eaLnBrk="1" hangingPunct="1"/>
            <a:r>
              <a:rPr lang="zh-CN" altLang="en-US" dirty="0"/>
              <a:t>匹配次数的符号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79388" y="1484313"/>
          <a:ext cx="8569325" cy="5200650"/>
        </p:xfrm>
        <a:graphic>
          <a:graphicData uri="http://schemas.openxmlformats.org/drawingml/2006/table">
            <a:tbl>
              <a:tblPr/>
              <a:tblGrid>
                <a:gridCol w="1368425"/>
                <a:gridCol w="7200900"/>
              </a:tblGrid>
              <a:tr h="466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作用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{n}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表达式重复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次，比如：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"\w{2}"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相当于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"\w\w"</a:t>
                      </a: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"a{5}"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相当于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"aaaaa"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{m,n}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表达式至少重复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次，最多重复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次，比如：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{1,3}"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可以匹配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"baa"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baaa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{m,}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表达式至少重复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次，比如：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"\w\d{2,}"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可以匹配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"a12","_456","M12344"...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匹配表达式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次或者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次，相当于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{0,1}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，比如：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"a[cd]?"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可以匹配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"a","ac","ad"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表达式至少出现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次，相当于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{1,}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，比如：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"a+b"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可以匹配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"ab","aab","aaab"...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表达式不出现或出现任意次，相当于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{0,}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，比如：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“a*b"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可以匹配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"b",“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aaaab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"...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dirty="0" smtClean="0">
                <a:sym typeface="+mn-ea"/>
              </a:rPr>
              <a:t>大模型</a:t>
            </a:r>
            <a:endParaRPr kumimoji="1" lang="zh-CN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sp>
        <p:nvSpPr>
          <p:cNvPr id="95" name="矩形 24"/>
          <p:cNvSpPr>
            <a:spLocks noChangeArrowheads="1"/>
          </p:cNvSpPr>
          <p:nvPr/>
        </p:nvSpPr>
        <p:spPr bwMode="auto">
          <a:xfrm>
            <a:off x="457199" y="1481603"/>
            <a:ext cx="8229601" cy="93853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38100">
            <a:noFill/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wrap="square" lIns="135000" tIns="54000" rIns="135000" bIns="540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大模型概念的提出</a:t>
            </a:r>
            <a:b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br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预训练的Foundation Model，到Large Model——《On the Oppotunities and Risks of Foundation Models》-</a:t>
            </a:r>
            <a:r>
              <a:rPr lang="en-US" altLang="zh-CN"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21年</a:t>
            </a:r>
            <a:endParaRPr lang="zh-CN" altLang="en-US" sz="15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569" y="2390299"/>
            <a:ext cx="8497729" cy="3499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99636" y="2511266"/>
            <a:ext cx="6321266" cy="3215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4409599" y="2780824"/>
            <a:ext cx="1134428" cy="2808446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人工智能</a:t>
            </a:r>
            <a:r>
              <a:rPr kumimoji="1" lang="zh-CN" altLang="en-US" dirty="0" smtClean="0">
                <a:sym typeface="+mn-ea"/>
              </a:rPr>
              <a:t>发展历程</a:t>
            </a:r>
            <a:r>
              <a:rPr kumimoji="1" lang="en-US" altLang="zh-CN" dirty="0" smtClean="0">
                <a:sym typeface="+mn-ea"/>
              </a:rPr>
              <a:t>——</a:t>
            </a:r>
            <a:r>
              <a:rPr kumimoji="1" lang="zh-CN" altLang="en-US" dirty="0" smtClean="0">
                <a:sym typeface="+mn-ea"/>
              </a:rPr>
              <a:t>大模型时代</a:t>
            </a:r>
            <a:endParaRPr kumimoji="1" lang="zh-CN" altLang="en-US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7711" y="2348865"/>
            <a:ext cx="7689533" cy="3499485"/>
          </a:xfrm>
          <a:prstGeom prst="rect">
            <a:avLst/>
          </a:prstGeom>
        </p:spPr>
      </p:pic>
      <p:sp>
        <p:nvSpPr>
          <p:cNvPr id="95" name="矩形 24"/>
          <p:cNvSpPr>
            <a:spLocks noChangeArrowheads="1"/>
          </p:cNvSpPr>
          <p:nvPr/>
        </p:nvSpPr>
        <p:spPr bwMode="auto">
          <a:xfrm>
            <a:off x="467677" y="1538753"/>
            <a:ext cx="8229601" cy="7080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noFill/>
            <a:miter lim="800000"/>
          </a:ln>
          <a:effectLst>
            <a:outerShdw blurRad="63500" dist="57150" dir="2700000" algn="ctr" rotWithShape="0">
              <a:srgbClr val="888888">
                <a:alpha val="50000"/>
              </a:srgbClr>
            </a:outerShdw>
          </a:effectLst>
        </p:spPr>
        <p:txBody>
          <a:bodyPr wrap="square" lIns="135000" tIns="54000" rIns="135000" bIns="540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大语言模型</a:t>
            </a:r>
            <a:b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br>
            <a:r>
              <a:rPr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（Large Language Model, LLM）</a:t>
            </a:r>
            <a:r>
              <a:rPr lang="zh-CN"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sz="15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最受关注的人工智能技术前沿，国内外发展迅速</a:t>
            </a:r>
            <a:endParaRPr sz="15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57775" y="5589270"/>
            <a:ext cx="803910" cy="2571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6" name="圆角矩形 5"/>
          <p:cNvSpPr/>
          <p:nvPr/>
        </p:nvSpPr>
        <p:spPr>
          <a:xfrm>
            <a:off x="6677978" y="5591175"/>
            <a:ext cx="803910" cy="2571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5275" y="2335054"/>
            <a:ext cx="8497729" cy="3499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大模型技术现状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sp>
        <p:nvSpPr>
          <p:cNvPr id="74" name="矩形 73"/>
          <p:cNvSpPr/>
          <p:nvPr/>
        </p:nvSpPr>
        <p:spPr>
          <a:xfrm>
            <a:off x="457200" y="1592796"/>
            <a:ext cx="8640960" cy="41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GPT-series</a:t>
            </a:r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模型（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OpenAI</a:t>
            </a:r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大语言模型技术引领者</a:t>
            </a:r>
            <a:b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引领大语言模型技术快速发展的核心企业</a:t>
            </a:r>
            <a:endParaRPr lang="zh-CN" altLang="en-US" sz="1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95182" y="1680269"/>
            <a:ext cx="108012" cy="5030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02681"/>
            <a:ext cx="7865269" cy="2050256"/>
          </a:xfrm>
          <a:prstGeom prst="rect">
            <a:avLst/>
          </a:prstGeom>
        </p:spPr>
      </p:pic>
      <p:sp>
        <p:nvSpPr>
          <p:cNvPr id="13" name="内容占位符 1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5310" y="4509135"/>
            <a:ext cx="8182928" cy="1398270"/>
          </a:xfrm>
        </p:spPr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GPT-1</a:t>
            </a:r>
            <a:endParaRPr lang="en-US" altLang="zh-CN" sz="18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1575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模型规模：117M</a:t>
            </a:r>
            <a:endParaRPr lang="zh-CN" altLang="en-US" sz="1575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1575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首次采用多层Decoder结构的Transformer架构</a:t>
            </a:r>
            <a:endParaRPr lang="zh-CN" altLang="en-US" sz="1575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157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预训练-下游任务微调范式</a:t>
            </a:r>
            <a:endParaRPr lang="zh-CN" altLang="en-US" sz="157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zh-CN" altLang="en-US" sz="157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5275" y="2267903"/>
            <a:ext cx="8497729" cy="3566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大模型技术现状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8206" y="857251"/>
            <a:ext cx="595794" cy="273844"/>
          </a:xfrm>
        </p:spPr>
        <p:txBody>
          <a:bodyPr/>
          <a:lstStyle/>
          <a:p>
            <a:fld id="{0C913308-F349-4B6D-A68A-DD1791B4A57B}" type="slidenum">
              <a:rPr lang="zh-CN" altLang="en-US" sz="100" smtClean="0"/>
            </a:fld>
            <a:endParaRPr lang="zh-CN" altLang="en-US" sz="100" dirty="0"/>
          </a:p>
        </p:txBody>
      </p:sp>
      <p:sp>
        <p:nvSpPr>
          <p:cNvPr id="74" name="矩形 73"/>
          <p:cNvSpPr/>
          <p:nvPr/>
        </p:nvSpPr>
        <p:spPr>
          <a:xfrm>
            <a:off x="457200" y="1592796"/>
            <a:ext cx="8640960" cy="41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大语言模型进化树</a:t>
            </a:r>
            <a:br>
              <a:rPr lang="zh-CN" altLang="en-US" sz="1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1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Tranformer</a:t>
            </a:r>
            <a:r>
              <a:rPr lang="zh-CN" altLang="en-US" sz="1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为核心模型的三个主要分支</a:t>
            </a:r>
            <a:endParaRPr lang="zh-CN" altLang="en-US" sz="1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95182" y="1680269"/>
            <a:ext cx="108012" cy="5030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601629" y="2291715"/>
            <a:ext cx="6096953" cy="355711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" val="ProblemSetting"/>
  <p:tag name="RAINPROBLEMTYPE" val="FillBlank"/>
</p:tagLst>
</file>

<file path=ppt/tags/tag15.xml><?xml version="1.0" encoding="utf-8"?>
<p:tagLst xmlns:p="http://schemas.openxmlformats.org/presentationml/2006/main">
  <p:tag name="RAINPROBLEM" val="FillBlank"/>
  <p:tag name="PROBLEMBLANKKEYWORD" val="填空"/>
  <p:tag name="PROBLEMHASREMARK" val="False"/>
  <p:tag name="PROBLEMSCORE" val="2.0"/>
  <p:tag name="PROBLEMBLANK" val="[{&quot;Num&quot;:1,&quot;Score&quot;:2.0,&quot;Answers&quot;:[&quot;1[3-9]\\d{9}&quot;],&quot;CaseSensitive&quot;:false,&quot;FuzzyMatch&quot;:false}]"/>
</p:tagLst>
</file>

<file path=ppt/tags/tag16.xml><?xml version="1.0" encoding="utf-8"?>
<p:tagLst xmlns:p="http://schemas.openxmlformats.org/presentationml/2006/main">
  <p:tag name="RAINPROBLEM" val="ProblemBody"/>
</p:tagLst>
</file>

<file path=ppt/tags/tag17.xml><?xml version="1.0" encoding="utf-8"?>
<p:tagLst xmlns:p="http://schemas.openxmlformats.org/presentationml/2006/main">
  <p:tag name="RAINPROBLEM" val="ProblemSubmit"/>
  <p:tag name="RAINPROBLEMTYPE" val="FillBlank"/>
</p:tagLst>
</file>

<file path=ppt/tags/tag18.xml><?xml version="1.0" encoding="utf-8"?>
<p:tagLst xmlns:p="http://schemas.openxmlformats.org/presentationml/2006/main">
  <p:tag name="PRODUCTVERSIONTIP3" val="PRODUCTVERSIONTIP3"/>
</p:tagLst>
</file>

<file path=ppt/tags/tag19.xml><?xml version="1.0" encoding="utf-8"?>
<p:tagLst xmlns:p="http://schemas.openxmlformats.org/presentationml/2006/main">
  <p:tag name="RAINPROBLEM" val="ProblemRemarkBoard"/>
</p:tagLst>
</file>

<file path=ppt/tags/tag2.xml><?xml version="1.0" encoding="utf-8"?>
<p:tagLst xmlns:p="http://schemas.openxmlformats.org/presentationml/2006/main">
  <p:tag name="RAINPROBLEM" val="ProblemSubmit"/>
  <p:tag name="RAINPROBLEMTYPE" val="FillBlank"/>
</p:tagLst>
</file>

<file path=ppt/tags/tag20.xml><?xml version="1.0" encoding="utf-8"?>
<p:tagLst xmlns:p="http://schemas.openxmlformats.org/presentationml/2006/main">
  <p:tag name="PROBLEMREMARKTITLE" val="ProblemRemarkBoardTip"/>
</p:tagLst>
</file>

<file path=ppt/tags/tag21.xml><?xml version="1.0" encoding="utf-8"?>
<p:tagLst xmlns:p="http://schemas.openxmlformats.org/presentationml/2006/main">
  <p:tag name="RAINPROBLEM" val="ProblemRemark"/>
</p:tagLst>
</file>

<file path=ppt/tags/tag22.xml><?xml version="1.0" encoding="utf-8"?>
<p:tagLst xmlns:p="http://schemas.openxmlformats.org/presentationml/2006/main">
  <p:tag name="PROBLEMREMARKTITLE" val="ProblemRemarkBoardTitle"/>
</p:tagLst>
</file>

<file path=ppt/tags/tag23.xml><?xml version="1.0" encoding="utf-8"?>
<p:tagLst xmlns:p="http://schemas.openxmlformats.org/presentationml/2006/main">
  <p:tag name="PROBLEMREMARKTITLE" val="ProblemRemarkBoardTitle"/>
</p:tagLst>
</file>

<file path=ppt/tags/tag24.xml><?xml version="1.0" encoding="utf-8"?>
<p:tagLst xmlns:p="http://schemas.openxmlformats.org/presentationml/2006/main">
  <p:tag name="PROBLEMREMARKTITLE" val="ProblemRemarkBoardTitle"/>
</p:tagLst>
</file>

<file path=ppt/tags/tag25.xml><?xml version="1.0" encoding="utf-8"?>
<p:tagLst xmlns:p="http://schemas.openxmlformats.org/presentationml/2006/main">
  <p:tag name="PROBLEMREMARKTITLE" val="ProblemRemarkBoardTitle"/>
</p:tagLst>
</file>

<file path=ppt/tags/tag26.xml><?xml version="1.0" encoding="utf-8"?>
<p:tagLst xmlns:p="http://schemas.openxmlformats.org/presentationml/2006/main">
  <p:tag name="PROBLEMREMARKTITLE" val="ProblemRemarkBoardTitle"/>
</p:tagLst>
</file>

<file path=ppt/tags/tag27.xml><?xml version="1.0" encoding="utf-8"?>
<p:tagLst xmlns:p="http://schemas.openxmlformats.org/presentationml/2006/main">
  <p:tag name="PROBLEMREMARKTITLE" val="ProblemRemarkBoardTitle"/>
</p:tagLst>
</file>

<file path=ppt/tags/tag28.xml><?xml version="1.0" encoding="utf-8"?>
<p:tagLst xmlns:p="http://schemas.openxmlformats.org/presentationml/2006/main">
  <p:tag name="RAINPROBLEMTYPE" val="ProblemTypeMarker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PRODUCTVERSIONTIP3" val="PRODUCTVERSIONTIP3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" val="ProblemSetting"/>
  <p:tag name="RAINPROBLEMTYPE" val="FillBlank"/>
</p:tagLst>
</file>

<file path=ppt/tags/tag33.xml><?xml version="1.0" encoding="utf-8"?>
<p:tagLst xmlns:p="http://schemas.openxmlformats.org/presentationml/2006/main">
  <p:tag name="RAINPROBLEM" val="FillBlank"/>
  <p:tag name="PROBLEMBLANKKEYWORD" val="填空"/>
  <p:tag name="PROBLEMHASREMARK" val="True"/>
  <p:tag name="PROBLEMREMARK" val="1.^[1-9]表示年是以数字1-9开头的,\d{0,3}表示年的位数,^[1-9]\d{0,3}就表示1-9999年之间&#13;2.(1[0-2]|0?[1-9])中|前面的1[0-2]表示从10到12,后面的0?[1-9]表示01-09或者1-9,(1[0-2]|0?[1-9])表示月,01-12或者1-12&#13;3.(3[01]|[12]\d|0?[1-9])$其中3[01]表示30或31,[12]\d表示从10-29,最后的0?[1-9]表示从01-09或者是从1-9.整体就表示从01-31或者1-31"/>
  <p:tag name="PROBLEMSCORE" val="1.0"/>
  <p:tag name="PROBLEMBLANK" val="[{&quot;Num&quot;:1,&quot;Score&quot;:1.0,&quot;Answers&quot;:[&quot;^[1-9]\\d{0,3}-(1[0-2]|0?[1-9])-(3[01]|[12]\\d|0?[1-9])$&quot;],&quot;CaseSensitive&quot;:false,&quot;FuzzyMatch&quot;:false}]"/>
</p:tagLst>
</file>

<file path=ppt/tags/tag34.xml><?xml version="1.0" encoding="utf-8"?>
<p:tagLst xmlns:p="http://schemas.openxmlformats.org/presentationml/2006/main">
  <p:tag name="RAINPROBLEM" val="ProblemBody"/>
</p:tagLst>
</file>

<file path=ppt/tags/tag35.xml><?xml version="1.0" encoding="utf-8"?>
<p:tagLst xmlns:p="http://schemas.openxmlformats.org/presentationml/2006/main">
  <p:tag name="RAINPROBLEM" val="ProblemSubmit"/>
  <p:tag name="RAINPROBLEMTYPE" val="FillBlank"/>
</p:tagLst>
</file>

<file path=ppt/tags/tag36.xml><?xml version="1.0" encoding="utf-8"?>
<p:tagLst xmlns:p="http://schemas.openxmlformats.org/presentationml/2006/main">
  <p:tag name="PRODUCTVERSIONTIP3" val="PRODUCTVERSIONTIP3"/>
</p:tagLst>
</file>

<file path=ppt/tags/tag37.xml><?xml version="1.0" encoding="utf-8"?>
<p:tagLst xmlns:p="http://schemas.openxmlformats.org/presentationml/2006/main">
  <p:tag name="RAINPROBLEMTYPE" val="ProblemTypeMarker"/>
</p:tagLst>
</file>

<file path=ppt/tags/tag38.xml><?xml version="1.0" encoding="utf-8"?>
<p:tagLst xmlns:p="http://schemas.openxmlformats.org/presentationml/2006/main">
  <p:tag name="RAINPROBLEMTYPE" val="ProblemTypeMarker"/>
</p:tagLst>
</file>

<file path=ppt/tags/tag39.xml><?xml version="1.0" encoding="utf-8"?>
<p:tagLst xmlns:p="http://schemas.openxmlformats.org/presentationml/2006/main">
  <p:tag name="RAINPROBLEMTYPE" val="ProblemTypeMarker"/>
</p:tagLst>
</file>

<file path=ppt/tags/tag4.xml><?xml version="1.0" encoding="utf-8"?>
<p:tagLst xmlns:p="http://schemas.openxmlformats.org/presentationml/2006/main">
  <p:tag name="RAINPROBLEM" val="ProblemRemarkBoard"/>
</p:tagLst>
</file>

<file path=ppt/tags/tag40.xml><?xml version="1.0" encoding="utf-8"?>
<p:tagLst xmlns:p="http://schemas.openxmlformats.org/presentationml/2006/main">
  <p:tag name="RAINPROBLEMTYPE" val="ProblemTypeMarker"/>
</p:tagLst>
</file>

<file path=ppt/tags/tag41.xml><?xml version="1.0" encoding="utf-8"?>
<p:tagLst xmlns:p="http://schemas.openxmlformats.org/presentationml/2006/main">
  <p:tag name="RAINPROBLEM" val="ProblemSetting"/>
  <p:tag name="RAINPROBLEMTYPE" val="FillBlank"/>
</p:tagLst>
</file>

<file path=ppt/tags/tag42.xml><?xml version="1.0" encoding="utf-8"?>
<p:tagLst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is 5 9 (5, 9)&quot;],&quot;CaseSensitive&quot;:false,&quot;FuzzyMatch&quot;:false}]"/>
</p:tagLst>
</file>

<file path=ppt/tags/tag43.xml><?xml version="1.0" encoding="utf-8"?>
<p:tagLst xmlns:p="http://schemas.openxmlformats.org/presentationml/2006/main">
  <p:tag name="RAINPROBLEM" val="ProblemBody"/>
</p:tagLst>
</file>

<file path=ppt/tags/tag44.xml><?xml version="1.0" encoding="utf-8"?>
<p:tagLst xmlns:p="http://schemas.openxmlformats.org/presentationml/2006/main">
  <p:tag name="RAINPROBLEM" val="ProblemSubmit"/>
  <p:tag name="RAINPROBLEMTYPE" val="FillBlank"/>
</p:tagLst>
</file>

<file path=ppt/tags/tag45.xml><?xml version="1.0" encoding="utf-8"?>
<p:tagLst xmlns:p="http://schemas.openxmlformats.org/presentationml/2006/main">
  <p:tag name="PRODUCTVERSIONTIP3" val="PRODUCTVERSIONTIP3"/>
</p:tagLst>
</file>

<file path=ppt/tags/tag46.xml><?xml version="1.0" encoding="utf-8"?>
<p:tagLst xmlns:p="http://schemas.openxmlformats.org/presentationml/2006/main">
  <p:tag name="RAINPROBLEMTYPE" val="ProblemTypeMarker"/>
</p:tagLst>
</file>

<file path=ppt/tags/tag47.xml><?xml version="1.0" encoding="utf-8"?>
<p:tagLst xmlns:p="http://schemas.openxmlformats.org/presentationml/2006/main">
  <p:tag name="RAINPROBLEMTYPE" val="ProblemTypeMarker"/>
</p:tagLst>
</file>

<file path=ppt/tags/tag48.xml><?xml version="1.0" encoding="utf-8"?>
<p:tagLst xmlns:p="http://schemas.openxmlformats.org/presentationml/2006/main">
  <p:tag name="RAINPROBLEMTYPE" val="ProblemTypeMarker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PROBLEMREMARKTITLE" val="ProblemRemarkBoardTip"/>
</p:tagLst>
</file>

<file path=ppt/tags/tag50.xml><?xml version="1.0" encoding="utf-8"?>
<p:tagLst xmlns:p="http://schemas.openxmlformats.org/presentationml/2006/main">
  <p:tag name="RAINPROBLEM" val="ProblemSetting"/>
  <p:tag name="RAINPROBLEMTYPE" val="FillBlank"/>
</p:tagLst>
</file>

<file path=ppt/tags/tag51.xml><?xml version="1.0" encoding="utf-8"?>
<p:tagLst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[' 11', ' 10']&quot;],&quot;CaseSensitive&quot;:false,&quot;FuzzyMatch&quot;:false}]"/>
</p:tagLst>
</file>

<file path=ppt/tags/tag52.xml><?xml version="1.0" encoding="utf-8"?>
<p:tagLst xmlns:p="http://schemas.openxmlformats.org/presentationml/2006/main">
  <p:tag name="RAINPROBLEM" val="ProblemBody"/>
</p:tagLst>
</file>

<file path=ppt/tags/tag53.xml><?xml version="1.0" encoding="utf-8"?>
<p:tagLst xmlns:p="http://schemas.openxmlformats.org/presentationml/2006/main">
  <p:tag name="RAINPROBLEM" val="ProblemSubmit"/>
  <p:tag name="RAINPROBLEMTYPE" val="ShortAnswer"/>
</p:tagLst>
</file>

<file path=ppt/tags/tag54.xml><?xml version="1.0" encoding="utf-8"?>
<p:tagLst xmlns:p="http://schemas.openxmlformats.org/presentationml/2006/main">
  <p:tag name="PRODUCTVERSIONTIP" val="PRODUCTVERSIONTIP"/>
</p:tagLst>
</file>

<file path=ppt/tags/tag55.xml><?xml version="1.0" encoding="utf-8"?>
<p:tagLst xmlns:p="http://schemas.openxmlformats.org/presentationml/2006/main">
  <p:tag name="RAINPROBLEMTYPE" val="ProblemTypeMarker"/>
</p:tagLst>
</file>

<file path=ppt/tags/tag56.xml><?xml version="1.0" encoding="utf-8"?>
<p:tagLst xmlns:p="http://schemas.openxmlformats.org/presentationml/2006/main">
  <p:tag name="RAINPROBLEMTYPE" val="ProblemTypeMarker"/>
</p:tagLst>
</file>

<file path=ppt/tags/tag57.xml><?xml version="1.0" encoding="utf-8"?>
<p:tagLst xmlns:p="http://schemas.openxmlformats.org/presentationml/2006/main">
  <p:tag name="RAINPROBLEMTYPE" val="ProblemTypeMarker"/>
</p:tagLst>
</file>

<file path=ppt/tags/tag58.xml><?xml version="1.0" encoding="utf-8"?>
<p:tagLst xmlns:p="http://schemas.openxmlformats.org/presentationml/2006/main">
  <p:tag name="RAINPROBLEMTYPE" val="ProblemTypeMarker"/>
</p:tagLst>
</file>

<file path=ppt/tags/tag59.xml><?xml version="1.0" encoding="utf-8"?>
<p:tagLst xmlns:p="http://schemas.openxmlformats.org/presentationml/2006/main">
  <p:tag name="RAINPROBLEM" val="ProblemSetting"/>
  <p:tag name="RAINPROBLEMTYPE" val="ShortAnswer"/>
</p:tagLst>
</file>

<file path=ppt/tags/tag6.xml><?xml version="1.0" encoding="utf-8"?>
<p:tagLst xmlns:p="http://schemas.openxmlformats.org/presentationml/2006/main">
  <p:tag name="RAINPROBLEM" val="ProblemRemark"/>
</p:tagLst>
</file>

<file path=ppt/tags/tag60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commondata" val="eyJoZGlkIjoiYzFhZGY0ZTViYWQyN2I0ZGJhNDk0OThkMjNkNmQ2MDYifQ=="/>
</p:tagLst>
</file>

<file path=ppt/tags/tag7.xml><?xml version="1.0" encoding="utf-8"?>
<p:tagLst xmlns:p="http://schemas.openxmlformats.org/presentationml/2006/main">
  <p:tag name="PROBLEMREMARKTITLE" val="ProblemRemarkBoardTitle"/>
</p:tagLst>
</file>

<file path=ppt/tags/tag8.xml><?xml version="1.0" encoding="utf-8"?>
<p:tagLst xmlns:p="http://schemas.openxmlformats.org/presentationml/2006/main">
  <p:tag name="PROBLEMREMARKTITLE" val="ProblemRemarkBoardTitle"/>
</p:tagLst>
</file>

<file path=ppt/tags/tag9.xml><?xml version="1.0" encoding="utf-8"?>
<p:tagLst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IC99">
  <a:themeElements>
    <a:clrScheme name="">
      <a:dk1>
        <a:srgbClr val="000000"/>
      </a:dk1>
      <a:lt1>
        <a:srgbClr val="FFFFFF"/>
      </a:lt1>
      <a:dk2>
        <a:srgbClr val="114FFB"/>
      </a:dk2>
      <a:lt2>
        <a:srgbClr val="CECECE"/>
      </a:lt2>
      <a:accent1>
        <a:srgbClr val="FC0128"/>
      </a:accent1>
      <a:accent2>
        <a:srgbClr val="3365FB"/>
      </a:accent2>
      <a:accent3>
        <a:srgbClr val="FFFFFF"/>
      </a:accent3>
      <a:accent4>
        <a:srgbClr val="000000"/>
      </a:accent4>
      <a:accent5>
        <a:srgbClr val="FDAAAC"/>
      </a:accent5>
      <a:accent6>
        <a:srgbClr val="2D5BE3"/>
      </a:accent6>
      <a:hlink>
        <a:srgbClr val="FE9B03"/>
      </a:hlink>
      <a:folHlink>
        <a:srgbClr val="D93192"/>
      </a:folHlink>
    </a:clrScheme>
    <a:fontScheme name="IC99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IC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Profile">
  <a:themeElements>
    <a:clrScheme name="6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6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6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C99">
  <a:themeElements>
    <a:clrScheme name="">
      <a:dk1>
        <a:srgbClr val="000000"/>
      </a:dk1>
      <a:lt1>
        <a:srgbClr val="FFFFFF"/>
      </a:lt1>
      <a:dk2>
        <a:srgbClr val="114FFB"/>
      </a:dk2>
      <a:lt2>
        <a:srgbClr val="CECECE"/>
      </a:lt2>
      <a:accent1>
        <a:srgbClr val="FC0128"/>
      </a:accent1>
      <a:accent2>
        <a:srgbClr val="3365FB"/>
      </a:accent2>
      <a:accent3>
        <a:srgbClr val="FFFFFF"/>
      </a:accent3>
      <a:accent4>
        <a:srgbClr val="000000"/>
      </a:accent4>
      <a:accent5>
        <a:srgbClr val="FDAAAC"/>
      </a:accent5>
      <a:accent6>
        <a:srgbClr val="2D5BE3"/>
      </a:accent6>
      <a:hlink>
        <a:srgbClr val="FE9B03"/>
      </a:hlink>
      <a:folHlink>
        <a:srgbClr val="D93192"/>
      </a:folHlink>
    </a:clrScheme>
    <a:fontScheme name="IC99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IC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10176</Words>
  <Application>WPS 演示</Application>
  <PresentationFormat>全屏显示(4:3)</PresentationFormat>
  <Paragraphs>943</Paragraphs>
  <Slides>93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93</vt:i4>
      </vt:variant>
    </vt:vector>
  </HeadingPairs>
  <TitlesOfParts>
    <vt:vector size="113" baseType="lpstr">
      <vt:lpstr>Arial</vt:lpstr>
      <vt:lpstr>宋体</vt:lpstr>
      <vt:lpstr>Wingdings</vt:lpstr>
      <vt:lpstr>Verdana</vt:lpstr>
      <vt:lpstr>Monotype Sorts</vt:lpstr>
      <vt:lpstr>Wingdings</vt:lpstr>
      <vt:lpstr>黑体</vt:lpstr>
      <vt:lpstr>Times New Roman</vt:lpstr>
      <vt:lpstr>微软雅黑</vt:lpstr>
      <vt:lpstr>Arial Unicode MS</vt:lpstr>
      <vt:lpstr>Cambria Math</vt:lpstr>
      <vt:lpstr>Calibri</vt:lpstr>
      <vt:lpstr>Cambria</vt:lpstr>
      <vt:lpstr>Albertus Extra Bold</vt:lpstr>
      <vt:lpstr>Segoe Print</vt:lpstr>
      <vt:lpstr>楷体</vt:lpstr>
      <vt:lpstr>Adobe Caslon Pro</vt:lpstr>
      <vt:lpstr>IC99</vt:lpstr>
      <vt:lpstr>12_Profile</vt:lpstr>
      <vt:lpstr>1_IC99</vt:lpstr>
      <vt:lpstr>第三讲 正则表达式</vt:lpstr>
      <vt:lpstr>PowerPoint 演示文稿</vt:lpstr>
      <vt:lpstr>正则表达式</vt:lpstr>
      <vt:lpstr>什么是正则表达式</vt:lpstr>
      <vt:lpstr>正则表达式用途</vt:lpstr>
      <vt:lpstr>传统的字符串匹配</vt:lpstr>
      <vt:lpstr>与“多种字符”匹配的表达式</vt:lpstr>
      <vt:lpstr>例子</vt:lpstr>
      <vt:lpstr>匹配次数的符号</vt:lpstr>
      <vt:lpstr>例子</vt:lpstr>
      <vt:lpstr>匹配任意字符（“[]”用法）</vt:lpstr>
      <vt:lpstr>例子</vt:lpstr>
      <vt:lpstr>PowerPoint 演示文稿</vt:lpstr>
      <vt:lpstr>PowerPoint 演示文稿</vt:lpstr>
      <vt:lpstr>PowerPoint 演示文稿</vt:lpstr>
      <vt:lpstr>转义字符</vt:lpstr>
      <vt:lpstr>贪婪与懒惰</vt:lpstr>
      <vt:lpstr>贪婪与懒惰</vt:lpstr>
      <vt:lpstr>字符边界</vt:lpstr>
      <vt:lpstr>例子</vt:lpstr>
      <vt:lpstr>逻辑、分组</vt:lpstr>
      <vt:lpstr>分组</vt:lpstr>
      <vt:lpstr>分组</vt:lpstr>
      <vt:lpstr>注释</vt:lpstr>
      <vt:lpstr>例子</vt:lpstr>
      <vt:lpstr>例子	</vt:lpstr>
      <vt:lpstr>例子		</vt:lpstr>
      <vt:lpstr>正则表达式（2）</vt:lpstr>
      <vt:lpstr>Python使用正则表达式</vt:lpstr>
      <vt:lpstr>从开头找到第一个匹配match</vt:lpstr>
      <vt:lpstr>flags</vt:lpstr>
      <vt:lpstr>例子</vt:lpstr>
      <vt:lpstr>找到一个结果search</vt:lpstr>
      <vt:lpstr>如何得到返回结果</vt:lpstr>
      <vt:lpstr>PowerPoint 演示文稿</vt:lpstr>
      <vt:lpstr>找到所有结果</vt:lpstr>
      <vt:lpstr>PowerPoint 演示文稿</vt:lpstr>
      <vt:lpstr>例子</vt:lpstr>
      <vt:lpstr>re.M</vt:lpstr>
      <vt:lpstr>分组</vt:lpstr>
      <vt:lpstr>贪婪 vs 不贪婪</vt:lpstr>
      <vt:lpstr>编译为对象compile </vt:lpstr>
      <vt:lpstr>Compile 用法</vt:lpstr>
      <vt:lpstr>例子</vt:lpstr>
      <vt:lpstr>例子</vt:lpstr>
      <vt:lpstr>替换 sub</vt:lpstr>
      <vt:lpstr>例子</vt:lpstr>
      <vt:lpstr>切分字符串split</vt:lpstr>
      <vt:lpstr>PowerPoint 演示文稿</vt:lpstr>
      <vt:lpstr>GIT</vt:lpstr>
      <vt:lpstr>大模型辅助编程</vt:lpstr>
      <vt:lpstr>谢谢！</vt:lpstr>
      <vt:lpstr>Python与人工智能</vt:lpstr>
      <vt:lpstr>人工智能发展</vt:lpstr>
      <vt:lpstr>起：AI初生</vt:lpstr>
      <vt:lpstr>落：回归现实</vt:lpstr>
      <vt:lpstr>再起：系统落地</vt:lpstr>
      <vt:lpstr>再落：未来不明</vt:lpstr>
      <vt:lpstr>三起：深度学习</vt:lpstr>
      <vt:lpstr>三起：深度学习</vt:lpstr>
      <vt:lpstr>三起：深度学习，大模型</vt:lpstr>
      <vt:lpstr>三起：深度学习，大模型</vt:lpstr>
      <vt:lpstr>人工智能发展历程</vt:lpstr>
      <vt:lpstr>人工智能发展</vt:lpstr>
      <vt:lpstr>人工智能模型</vt:lpstr>
      <vt:lpstr>人工智能技术及应用</vt:lpstr>
      <vt:lpstr>深度学习</vt:lpstr>
      <vt:lpstr>深度学习 vs. 神经网络</vt:lpstr>
      <vt:lpstr>深层神经网络</vt:lpstr>
      <vt:lpstr>CNN</vt:lpstr>
      <vt:lpstr>卷积神经网络示例</vt:lpstr>
      <vt:lpstr>深度学习的具体模型及方法</vt:lpstr>
      <vt:lpstr>PowerPoint 演示文稿</vt:lpstr>
      <vt:lpstr>对象识别——CNN</vt:lpstr>
      <vt:lpstr>卷积神经网络示例</vt:lpstr>
      <vt:lpstr>监督学习——卷积神经网络</vt:lpstr>
      <vt:lpstr>监督学习——卷积神经网络</vt:lpstr>
      <vt:lpstr>循环神经网络</vt:lpstr>
      <vt:lpstr>图神经网络</vt:lpstr>
      <vt:lpstr>自编码器</vt:lpstr>
      <vt:lpstr>生成对抗网络</vt:lpstr>
      <vt:lpstr>Transformer模型</vt:lpstr>
      <vt:lpstr>ViT模型</vt:lpstr>
      <vt:lpstr>学习方法——有监督学习</vt:lpstr>
      <vt:lpstr>学习方法——无监督学习</vt:lpstr>
      <vt:lpstr>学习方法——强化学习</vt:lpstr>
      <vt:lpstr>学习方法——迁移学习</vt:lpstr>
      <vt:lpstr>学习方法——联邦学习</vt:lpstr>
      <vt:lpstr>学习方法——自监督学习</vt:lpstr>
      <vt:lpstr>大模型</vt:lpstr>
      <vt:lpstr>人工智能发展历程——大模型时代</vt:lpstr>
      <vt:lpstr>大模型技术现状</vt:lpstr>
      <vt:lpstr>大模型技术现状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dinggg</dc:creator>
  <cp:lastModifiedBy>丁贵广</cp:lastModifiedBy>
  <cp:revision>424</cp:revision>
  <dcterms:created xsi:type="dcterms:W3CDTF">2002-02-21T06:48:00Z</dcterms:created>
  <dcterms:modified xsi:type="dcterms:W3CDTF">2025-07-01T23:34:32Z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7AD0E3D576564591B4E25089C66112E6_13</vt:lpwstr>
  </property>
  <property fmtid="{D5CDD505-2E9C-101B-9397-08002B2CF9AE}" pid="4" name="KSOProductBuildVer">
    <vt:lpwstr>2052-12.1.0.21541</vt:lpwstr>
  </property>
</Properties>
</file>